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69"/>
  </p:notesMasterIdLst>
  <p:sldIdLst>
    <p:sldId id="566" r:id="rId2"/>
    <p:sldId id="746" r:id="rId3"/>
    <p:sldId id="341" r:id="rId4"/>
    <p:sldId id="841" r:id="rId5"/>
    <p:sldId id="665" r:id="rId6"/>
    <p:sldId id="884" r:id="rId7"/>
    <p:sldId id="886" r:id="rId8"/>
    <p:sldId id="885" r:id="rId9"/>
    <p:sldId id="883" r:id="rId10"/>
    <p:sldId id="668" r:id="rId11"/>
    <p:sldId id="754" r:id="rId12"/>
    <p:sldId id="879" r:id="rId13"/>
    <p:sldId id="819" r:id="rId14"/>
    <p:sldId id="844" r:id="rId15"/>
    <p:sldId id="755" r:id="rId16"/>
    <p:sldId id="757" r:id="rId17"/>
    <p:sldId id="758" r:id="rId18"/>
    <p:sldId id="759" r:id="rId19"/>
    <p:sldId id="762" r:id="rId20"/>
    <p:sldId id="756" r:id="rId21"/>
    <p:sldId id="773" r:id="rId22"/>
    <p:sldId id="763" r:id="rId23"/>
    <p:sldId id="832" r:id="rId24"/>
    <p:sldId id="764" r:id="rId25"/>
    <p:sldId id="765" r:id="rId26"/>
    <p:sldId id="767" r:id="rId27"/>
    <p:sldId id="830" r:id="rId28"/>
    <p:sldId id="804" r:id="rId29"/>
    <p:sldId id="805" r:id="rId30"/>
    <p:sldId id="806" r:id="rId31"/>
    <p:sldId id="822" r:id="rId32"/>
    <p:sldId id="810" r:id="rId33"/>
    <p:sldId id="808" r:id="rId34"/>
    <p:sldId id="825" r:id="rId35"/>
    <p:sldId id="809" r:id="rId36"/>
    <p:sldId id="812" r:id="rId37"/>
    <p:sldId id="811" r:id="rId38"/>
    <p:sldId id="845" r:id="rId39"/>
    <p:sldId id="827" r:id="rId40"/>
    <p:sldId id="887" r:id="rId41"/>
    <p:sldId id="888" r:id="rId42"/>
    <p:sldId id="775" r:id="rId43"/>
    <p:sldId id="776" r:id="rId44"/>
    <p:sldId id="847" r:id="rId45"/>
    <p:sldId id="826" r:id="rId46"/>
    <p:sldId id="777" r:id="rId47"/>
    <p:sldId id="813" r:id="rId48"/>
    <p:sldId id="778" r:id="rId49"/>
    <p:sldId id="820" r:id="rId50"/>
    <p:sldId id="823" r:id="rId51"/>
    <p:sldId id="780" r:id="rId52"/>
    <p:sldId id="846" r:id="rId53"/>
    <p:sldId id="843" r:id="rId54"/>
    <p:sldId id="889" r:id="rId55"/>
    <p:sldId id="856" r:id="rId56"/>
    <p:sldId id="863" r:id="rId57"/>
    <p:sldId id="861" r:id="rId58"/>
    <p:sldId id="858" r:id="rId59"/>
    <p:sldId id="859" r:id="rId60"/>
    <p:sldId id="860" r:id="rId61"/>
    <p:sldId id="862" r:id="rId62"/>
    <p:sldId id="857" r:id="rId63"/>
    <p:sldId id="790" r:id="rId64"/>
    <p:sldId id="868" r:id="rId65"/>
    <p:sldId id="870" r:id="rId66"/>
    <p:sldId id="871" r:id="rId67"/>
    <p:sldId id="873" r:id="rId68"/>
    <p:sldId id="663" r:id="rId69"/>
    <p:sldId id="525" r:id="rId70"/>
    <p:sldId id="572" r:id="rId71"/>
    <p:sldId id="573" r:id="rId72"/>
    <p:sldId id="574" r:id="rId73"/>
    <p:sldId id="576" r:id="rId74"/>
    <p:sldId id="753" r:id="rId75"/>
    <p:sldId id="342" r:id="rId76"/>
    <p:sldId id="344" r:id="rId77"/>
    <p:sldId id="343" r:id="rId78"/>
    <p:sldId id="570" r:id="rId79"/>
    <p:sldId id="854" r:id="rId80"/>
    <p:sldId id="853" r:id="rId81"/>
    <p:sldId id="370" r:id="rId82"/>
    <p:sldId id="371" r:id="rId83"/>
    <p:sldId id="374" r:id="rId84"/>
    <p:sldId id="691" r:id="rId85"/>
    <p:sldId id="724" r:id="rId86"/>
    <p:sldId id="696" r:id="rId87"/>
    <p:sldId id="740" r:id="rId88"/>
    <p:sldId id="742" r:id="rId89"/>
    <p:sldId id="725" r:id="rId90"/>
    <p:sldId id="739" r:id="rId91"/>
    <p:sldId id="728" r:id="rId92"/>
    <p:sldId id="692" r:id="rId93"/>
    <p:sldId id="694" r:id="rId94"/>
    <p:sldId id="695" r:id="rId95"/>
    <p:sldId id="894" r:id="rId96"/>
    <p:sldId id="709" r:id="rId97"/>
    <p:sldId id="710" r:id="rId98"/>
    <p:sldId id="855" r:id="rId99"/>
    <p:sldId id="712" r:id="rId100"/>
    <p:sldId id="715" r:id="rId101"/>
    <p:sldId id="850" r:id="rId102"/>
    <p:sldId id="890" r:id="rId103"/>
    <p:sldId id="851" r:id="rId104"/>
    <p:sldId id="852" r:id="rId105"/>
    <p:sldId id="891" r:id="rId106"/>
    <p:sldId id="733" r:id="rId107"/>
    <p:sldId id="768" r:id="rId108"/>
    <p:sldId id="833" r:id="rId109"/>
    <p:sldId id="732" r:id="rId110"/>
    <p:sldId id="729" r:id="rId111"/>
    <p:sldId id="363" r:id="rId112"/>
    <p:sldId id="769" r:id="rId113"/>
    <p:sldId id="683" r:id="rId114"/>
    <p:sldId id="770" r:id="rId115"/>
    <p:sldId id="682" r:id="rId116"/>
    <p:sldId id="772" r:id="rId117"/>
    <p:sldId id="771" r:id="rId118"/>
    <p:sldId id="321" r:id="rId119"/>
    <p:sldId id="325" r:id="rId120"/>
    <p:sldId id="880" r:id="rId121"/>
    <p:sldId id="568" r:id="rId122"/>
    <p:sldId id="567" r:id="rId123"/>
    <p:sldId id="596" r:id="rId124"/>
    <p:sldId id="322" r:id="rId125"/>
    <p:sldId id="323" r:id="rId126"/>
    <p:sldId id="260" r:id="rId127"/>
    <p:sldId id="882" r:id="rId128"/>
    <p:sldId id="864" r:id="rId129"/>
    <p:sldId id="881" r:id="rId130"/>
    <p:sldId id="829" r:id="rId131"/>
    <p:sldId id="647" r:id="rId132"/>
    <p:sldId id="648" r:id="rId133"/>
    <p:sldId id="649" r:id="rId134"/>
    <p:sldId id="650" r:id="rId135"/>
    <p:sldId id="651" r:id="rId136"/>
    <p:sldId id="652" r:id="rId137"/>
    <p:sldId id="654" r:id="rId138"/>
    <p:sldId id="655" r:id="rId139"/>
    <p:sldId id="657" r:id="rId140"/>
    <p:sldId id="659" r:id="rId141"/>
    <p:sldId id="660" r:id="rId142"/>
    <p:sldId id="661" r:id="rId143"/>
    <p:sldId id="613" r:id="rId144"/>
    <p:sldId id="618" r:id="rId145"/>
    <p:sldId id="619" r:id="rId146"/>
    <p:sldId id="461" r:id="rId147"/>
    <p:sldId id="623" r:id="rId148"/>
    <p:sldId id="893" r:id="rId149"/>
    <p:sldId id="633" r:id="rId150"/>
    <p:sldId id="634" r:id="rId151"/>
    <p:sldId id="635" r:id="rId152"/>
    <p:sldId id="636" r:id="rId153"/>
    <p:sldId id="463" r:id="rId154"/>
    <p:sldId id="639" r:id="rId155"/>
    <p:sldId id="640" r:id="rId156"/>
    <p:sldId id="642" r:id="rId157"/>
    <p:sldId id="892" r:id="rId158"/>
    <p:sldId id="643" r:id="rId159"/>
    <p:sldId id="485" r:id="rId160"/>
    <p:sldId id="487" r:id="rId161"/>
    <p:sldId id="490" r:id="rId162"/>
    <p:sldId id="874" r:id="rId163"/>
    <p:sldId id="839" r:id="rId164"/>
    <p:sldId id="838" r:id="rId165"/>
    <p:sldId id="840" r:id="rId166"/>
    <p:sldId id="895" r:id="rId167"/>
    <p:sldId id="314" r:id="rId16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84" autoAdjust="0"/>
    <p:restoredTop sz="94662" autoAdjust="0"/>
  </p:normalViewPr>
  <p:slideViewPr>
    <p:cSldViewPr>
      <p:cViewPr>
        <p:scale>
          <a:sx n="66" d="100"/>
          <a:sy n="66" d="100"/>
        </p:scale>
        <p:origin x="-600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1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3425D-6D47-4099-BDAD-A0D5DAA7F52C}" type="datetimeFigureOut">
              <a:rPr lang="tr-TR" smtClean="0"/>
              <a:pPr/>
              <a:t>13.4.2016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67562-BD57-4E68-98F2-15F2BF38C5E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30617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5BDB5-37E5-4B51-AF35-F79DB3C9385A}" type="slidenum">
              <a:rPr lang="tr-TR" smtClean="0"/>
              <a:pPr/>
              <a:t>121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3443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5BDB5-37E5-4B51-AF35-F79DB3C9385A}" type="slidenum">
              <a:rPr lang="tr-TR" smtClean="0"/>
              <a:pPr/>
              <a:t>122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3443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ayt Görüntüsü Yer Tutucus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03" name="Not Yer Tutucusu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 smtClean="0"/>
          </a:p>
        </p:txBody>
      </p:sp>
      <p:sp>
        <p:nvSpPr>
          <p:cNvPr id="204804" name="Slayt Numarası Yer Tutucus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C2A63824-9C6B-4FBA-9A2E-293B68F615F6}" type="slidenum">
              <a:rPr lang="en-US" altLang="tr-TR" smtClean="0">
                <a:latin typeface="Arial" charset="0"/>
              </a:rPr>
              <a:pPr eaLnBrk="1" hangingPunct="1"/>
              <a:t>149</a:t>
            </a:fld>
            <a:endParaRPr lang="en-US" altLang="tr-TR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13.4.2016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13.4.2016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13.4.2016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Başlık, 4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sz="quarter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1EF34-9C8B-433A-B4EA-921A79B900D8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9628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13.4.2016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13.4.2016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13.4.2016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13.4.2016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13.4.2016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13.4.2016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13.4.2016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13.4.2016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23720DD-5B6D-40BF-8493-A6B52D484E6B}" type="datetimeFigureOut">
              <a:rPr lang="tr-TR" smtClean="0"/>
              <a:pPr/>
              <a:t>13.4.2016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jpeg"/><Relationship Id="rId4" Type="http://schemas.openxmlformats.org/officeDocument/2006/relationships/hyperlink" Target="http://www.lepotaizdravlje.rs/profemina2016/ucesnici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74.wdp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3.wdp"/><Relationship Id="rId5" Type="http://schemas.openxmlformats.org/officeDocument/2006/relationships/image" Target="../media/image188.jpeg"/><Relationship Id="rId4" Type="http://schemas.openxmlformats.org/officeDocument/2006/relationships/hyperlink" Target="http://www.google.com.tr/url?sa=i&amp;rct=j&amp;q=&amp;esrc=s&amp;source=images&amp;cd=&amp;cad=rja&amp;uact=8&amp;ved=0CAcQjRxqFQoTCIGFzKuftscCFclXGgodRw0GWA&amp;url=http://www.haberinadresi.com/sudeye-kaburgasindan-kulak-yapildi-h121703.html&amp;ei=1wnVVcG9OMmvaceamMAF&amp;bvm=bv.99804247,d.d2s&amp;psig=AFQjCNHLJCmeKT-2pOi8lhP028SP2AHxXA&amp;ust=1440111417729885" TargetMode="External"/></Relationships>
</file>

<file path=ppt/slides/_rels/slide101.xml.rels><?xml version="1.0" encoding="UTF-8" standalone="yes"?>
<Relationships xmlns="http://schemas.openxmlformats.org/package/2006/relationships"><Relationship Id="rId8" Type="http://schemas.microsoft.com/office/2007/relationships/hdphoto" Target="../media/hdphoto74.wdp"/><Relationship Id="rId3" Type="http://schemas.microsoft.com/office/2007/relationships/hdphoto" Target="../media/hdphoto94.wdp"/><Relationship Id="rId7" Type="http://schemas.openxmlformats.org/officeDocument/2006/relationships/image" Target="../media/image152.pn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95.wdp"/><Relationship Id="rId4" Type="http://schemas.openxmlformats.org/officeDocument/2006/relationships/image" Target="../media/image190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6.wdp"/><Relationship Id="rId5" Type="http://schemas.openxmlformats.org/officeDocument/2006/relationships/image" Target="../media/image191.png"/><Relationship Id="rId4" Type="http://schemas.microsoft.com/office/2007/relationships/hdphoto" Target="../media/hdphoto74.wdp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97.wdp"/><Relationship Id="rId7" Type="http://schemas.microsoft.com/office/2007/relationships/hdphoto" Target="../media/hdphoto99.wdp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jpeg"/><Relationship Id="rId5" Type="http://schemas.microsoft.com/office/2007/relationships/hdphoto" Target="../media/hdphoto98.wdp"/><Relationship Id="rId4" Type="http://schemas.openxmlformats.org/officeDocument/2006/relationships/image" Target="../media/image193.jpe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jpeg"/><Relationship Id="rId3" Type="http://schemas.microsoft.com/office/2007/relationships/hdphoto" Target="../media/hdphoto100.wdp"/><Relationship Id="rId7" Type="http://schemas.microsoft.com/office/2007/relationships/hdphoto" Target="../media/hdphoto74.wdp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microsoft.com/office/2007/relationships/hdphoto" Target="../media/hdphoto101.wdp"/><Relationship Id="rId4" Type="http://schemas.openxmlformats.org/officeDocument/2006/relationships/image" Target="../media/image196.jpeg"/><Relationship Id="rId9" Type="http://schemas.microsoft.com/office/2007/relationships/hdphoto" Target="../media/hdphoto102.wdp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hdphoto" Target="../media/hdphoto74.wdp"/><Relationship Id="rId7" Type="http://schemas.microsoft.com/office/2007/relationships/hdphoto" Target="../media/hdphoto104.wdp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jpeg"/><Relationship Id="rId5" Type="http://schemas.microsoft.com/office/2007/relationships/hdphoto" Target="../media/hdphoto103.wdp"/><Relationship Id="rId4" Type="http://schemas.openxmlformats.org/officeDocument/2006/relationships/image" Target="../media/image198.jpeg"/></Relationships>
</file>

<file path=ppt/slides/_rels/slide106.xml.rels><?xml version="1.0" encoding="UTF-8" standalone="yes"?>
<Relationships xmlns="http://schemas.openxmlformats.org/package/2006/relationships"><Relationship Id="rId3" Type="http://schemas.microsoft.com/office/2007/relationships/hdphoto" Target="../media/hdphoto105.wdp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microsoft.com/office/2007/relationships/hdphoto" Target="../media/hdphoto74.wdp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6.wdp"/><Relationship Id="rId4" Type="http://schemas.openxmlformats.org/officeDocument/2006/relationships/image" Target="../media/image201.jpeg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hdphoto" Target="../media/hdphoto107.wdp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4.wdp"/><Relationship Id="rId4" Type="http://schemas.openxmlformats.org/officeDocument/2006/relationships/image" Target="../media/image15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0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r/url?sa=i&amp;rct=j&amp;q=&amp;esrc=s&amp;source=images&amp;cd=&amp;cad=rja&amp;uact=8&amp;ved=0ahUKEwjU9eCP8YfMAhVGOJoKHeMdATcQjRwIBw&amp;url=http://time.com/3640178/miles-aldridge-plastic-surgery/&amp;bvm=bv.119028448,d.bGg&amp;psig=AFQjCNFvEk0YX8jNKFZ3SnNp5nfdfv6QJA&amp;ust=1460508652887313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2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4.wdp"/><Relationship Id="rId5" Type="http://schemas.openxmlformats.org/officeDocument/2006/relationships/image" Target="../media/image152.png"/><Relationship Id="rId4" Type="http://schemas.microsoft.com/office/2007/relationships/hdphoto" Target="../media/hdphoto108.wdp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jpeg"/><Relationship Id="rId3" Type="http://schemas.openxmlformats.org/officeDocument/2006/relationships/image" Target="../media/image209.jpeg"/><Relationship Id="rId7" Type="http://schemas.openxmlformats.org/officeDocument/2006/relationships/image" Target="../media/image213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2.jpeg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Relationship Id="rId9" Type="http://schemas.openxmlformats.org/officeDocument/2006/relationships/image" Target="../media/image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6.jpeg"/></Relationships>
</file>

<file path=ppt/slides/_rels/slide113.xml.rels><?xml version="1.0" encoding="UTF-8" standalone="yes"?>
<Relationships xmlns="http://schemas.openxmlformats.org/package/2006/relationships"><Relationship Id="rId3" Type="http://schemas.microsoft.com/office/2007/relationships/hdphoto" Target="../media/hdphoto109.wdp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4.xml.rels><?xml version="1.0" encoding="UTF-8" standalone="yes"?>
<Relationships xmlns="http://schemas.openxmlformats.org/package/2006/relationships"><Relationship Id="rId3" Type="http://schemas.microsoft.com/office/2007/relationships/hdphoto" Target="../media/hdphoto110.wdp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15.xml.rels><?xml version="1.0" encoding="UTF-8" standalone="yes"?>
<Relationships xmlns="http://schemas.openxmlformats.org/package/2006/relationships"><Relationship Id="rId3" Type="http://schemas.microsoft.com/office/2007/relationships/hdphoto" Target="../media/hdphoto111.wdp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16.xml.rels><?xml version="1.0" encoding="UTF-8" standalone="yes"?>
<Relationships xmlns="http://schemas.openxmlformats.org/package/2006/relationships"><Relationship Id="rId3" Type="http://schemas.microsoft.com/office/2007/relationships/hdphoto" Target="../media/hdphoto112.wdp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microsoft.com/office/2007/relationships/hdphoto" Target="../media/hdphoto113.wdp"/><Relationship Id="rId4" Type="http://schemas.openxmlformats.org/officeDocument/2006/relationships/image" Target="../media/image221.png"/></Relationships>
</file>

<file path=ppt/slides/_rels/slide117.xml.rels><?xml version="1.0" encoding="UTF-8" standalone="yes"?>
<Relationships xmlns="http://schemas.openxmlformats.org/package/2006/relationships"><Relationship Id="rId3" Type="http://schemas.microsoft.com/office/2007/relationships/hdphoto" Target="../media/hdphoto114.wdp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hyperlink" Target="http://www.google.com.tr/url?sa=i&amp;rct=j&amp;q=&amp;esrc=s&amp;source=images&amp;cd=&amp;cad=rja&amp;uact=8&amp;ved=0ahUKEwjSgpGbtYTMAhWrNJoKHZx3BkQQjRwIBw&amp;url=http://blogs.jpmsonline.com/2016/01/12/violence-against-women-in-pakistan-targeting-the-roots-of-this-plight/&amp;bvm=bv.119028448,d.bGg&amp;psig=AFQjCNFCLHaMOrQQXc6U4ua0cclaP3mpww&amp;ust=1460389552014882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4.jpeg"/><Relationship Id="rId4" Type="http://schemas.openxmlformats.org/officeDocument/2006/relationships/hyperlink" Target="https://www.google.com.tr/url?sa=i&amp;rct=j&amp;q=&amp;esrc=s&amp;source=images&amp;cd=&amp;cad=rja&amp;uact=8&amp;ved=0ahUKEwjGyuSu7YfMAhVDIpoKHbWeAUMQjRwIBw&amp;url=https://diggingdeepersite.wordpress.com/&amp;bvm=bv.119028448,d.bGg&amp;psig=AFQjCNHphkLo7l_D2wwZVy6TmOf1wbaTJA&amp;ust=1460507671308765" TargetMode="Externa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tr/url?sa=i&amp;rct=j&amp;q=&amp;esrc=s&amp;source=images&amp;cd=&amp;cad=rja&amp;uact=8&amp;ved=0ahUKEwjJvviduITMAhWBvywKHVZODkQQjRwIBw&amp;url=http://mollagoogle.com/ana-sayfa/kadina-yonelik-siddet-siddet-icerigi/&amp;bvm=bv.119028448,d.bGg&amp;psig=AFQjCNHT7HvWk22jRJ6sHczsA2gF-EpA_w&amp;ust=1460390316304550" TargetMode="External"/><Relationship Id="rId3" Type="http://schemas.openxmlformats.org/officeDocument/2006/relationships/image" Target="../media/image225.jpeg"/><Relationship Id="rId7" Type="http://schemas.microsoft.com/office/2007/relationships/hdphoto" Target="../media/hdphoto116.wdp"/><Relationship Id="rId2" Type="http://schemas.openxmlformats.org/officeDocument/2006/relationships/hyperlink" Target="https://www.weforum.org/agenda/2015/06/what-angelina-jolie-told-the-african-union-about-violence-against-women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6.jpeg"/><Relationship Id="rId5" Type="http://schemas.openxmlformats.org/officeDocument/2006/relationships/hyperlink" Target="http://www.google.com.tr/url?sa=i&amp;rct=j&amp;q=&amp;esrc=s&amp;source=images&amp;cd=&amp;cad=rja&amp;uact=8&amp;ved=0ahUKEwjC_9KVuITMAhXBBSwKHQEmCtAQjRwIBw&amp;url=http://www.haberler.com/kadina-yonelik-siddete-erkeklerin-bahaneleri-5405707-haberi/&amp;bvm=bv.119028448,d.bGg&amp;psig=AFQjCNHT7HvWk22jRJ6sHczsA2gF-EpA_w&amp;ust=1460390316304550" TargetMode="External"/><Relationship Id="rId10" Type="http://schemas.microsoft.com/office/2007/relationships/hdphoto" Target="../media/hdphoto117.wdp"/><Relationship Id="rId4" Type="http://schemas.microsoft.com/office/2007/relationships/hdphoto" Target="../media/hdphoto115.wdp"/><Relationship Id="rId9" Type="http://schemas.openxmlformats.org/officeDocument/2006/relationships/image" Target="../media/image2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r/url?sa=i&amp;rct=j&amp;q=&amp;esrc=s&amp;source=images&amp;cd=&amp;cad=rja&amp;uact=8&amp;ved=0ahUKEwjXxsveronMAhViMJoKHUFMCkAQjRwIBw&amp;url=http://www.quotehd.com/quotes/author/ivana-trump-celebrity-quotes-and-sayings&amp;bvm=bv.119028448,d.bGg&amp;psig=AFQjCNF2-u2gMQktJ4x1OlHxqH1_rTL18Q&amp;ust=1460559522039211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13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hyperlink" Target="https://www.google.com.tr/url?sa=i&amp;rct=j&amp;q=&amp;esrc=s&amp;source=images&amp;cd=&amp;cad=rja&amp;uact=8&amp;ved=0ahUKEwiZ7pTFuITMAhXJJ5oKHf5zADMQjRwIBw&amp;url=https://www.pinterest.com/pin/420734790164669022/&amp;bvm=bv.119028448,d.bGg&amp;psig=AFQjCNE8OP0Jb-CE-tK1czXPfvSwd7dZbw&amp;ust=1460390443624024" TargetMode="External"/><Relationship Id="rId1" Type="http://schemas.openxmlformats.org/officeDocument/2006/relationships/slideLayout" Target="../slideLayouts/slideLayout1.xml"/><Relationship Id="rId4" Type="http://schemas.microsoft.com/office/2007/relationships/hdphoto" Target="../media/hdphoto118.wdp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9.wdp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2.jpeg"/><Relationship Id="rId4" Type="http://schemas.openxmlformats.org/officeDocument/2006/relationships/image" Target="../media/image231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gif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6.jpeg"/><Relationship Id="rId4" Type="http://schemas.openxmlformats.org/officeDocument/2006/relationships/image" Target="../media/image235.gif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hyperlink" Target="http://www.google.com.tr/url?sa=i&amp;rct=j&amp;q=&amp;esrc=s&amp;source=images&amp;cd=&amp;cad=rja&amp;uact=8&amp;ved=0ahUKEwiy-eKOtoTMAhWzbZoKHY-gAjoQjRwIBw&amp;url=http://womenoutcry.blogspot.com/2015/02/stop-violence-against-women-acid-attack.html&amp;bvm=bv.119028448,d.bGg&amp;psig=AFQjCNFAqckm4Cfh9qeWqKpw4PpEML1sEg&amp;ust=1460389705190887" TargetMode="Externa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microsoft.com/office/2007/relationships/hdphoto" Target="../media/hdphoto120.wdp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6.xml.rels><?xml version="1.0" encoding="UTF-8" standalone="yes"?>
<Relationships xmlns="http://schemas.openxmlformats.org/package/2006/relationships"><Relationship Id="rId3" Type="http://schemas.microsoft.com/office/2007/relationships/hdphoto" Target="../media/hdphoto121.wdp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22.wdp"/><Relationship Id="rId4" Type="http://schemas.openxmlformats.org/officeDocument/2006/relationships/image" Target="../media/image240.jpeg"/></Relationships>
</file>

<file path=ppt/slides/_rels/slide127.xml.rels><?xml version="1.0" encoding="UTF-8" standalone="yes"?>
<Relationships xmlns="http://schemas.openxmlformats.org/package/2006/relationships"><Relationship Id="rId3" Type="http://schemas.microsoft.com/office/2007/relationships/hdphoto" Target="../media/hdphoto123.wdp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24.wdp"/><Relationship Id="rId4" Type="http://schemas.openxmlformats.org/officeDocument/2006/relationships/image" Target="../media/image242.jpeg"/></Relationships>
</file>

<file path=ppt/slides/_rels/slide128.xml.rels><?xml version="1.0" encoding="UTF-8" standalone="yes"?>
<Relationships xmlns="http://schemas.openxmlformats.org/package/2006/relationships"><Relationship Id="rId3" Type="http://schemas.microsoft.com/office/2007/relationships/hdphoto" Target="../media/hdphoto125.wdp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9.xml.rels><?xml version="1.0" encoding="UTF-8" standalone="yes"?>
<Relationships xmlns="http://schemas.openxmlformats.org/package/2006/relationships"><Relationship Id="rId3" Type="http://schemas.microsoft.com/office/2007/relationships/hdphoto" Target="../media/hdphoto126.wdp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27.wdp"/><Relationship Id="rId4" Type="http://schemas.openxmlformats.org/officeDocument/2006/relationships/image" Target="../media/image2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microsoft.com/office/2007/relationships/hdphoto" Target="../media/hdphoto128.wdp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2.xml.rels><?xml version="1.0" encoding="UTF-8" standalone="yes"?>
<Relationships xmlns="http://schemas.openxmlformats.org/package/2006/relationships"><Relationship Id="rId3" Type="http://schemas.microsoft.com/office/2007/relationships/hdphoto" Target="../media/hdphoto129.wdp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3.xml.rels><?xml version="1.0" encoding="UTF-8" standalone="yes"?>
<Relationships xmlns="http://schemas.openxmlformats.org/package/2006/relationships"><Relationship Id="rId3" Type="http://schemas.microsoft.com/office/2007/relationships/hdphoto" Target="../media/hdphoto130.wdp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4.xml.rels><?xml version="1.0" encoding="UTF-8" standalone="yes"?>
<Relationships xmlns="http://schemas.openxmlformats.org/package/2006/relationships"><Relationship Id="rId3" Type="http://schemas.microsoft.com/office/2007/relationships/hdphoto" Target="../media/hdphoto131.wdp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32.wdp"/><Relationship Id="rId4" Type="http://schemas.openxmlformats.org/officeDocument/2006/relationships/image" Target="../media/image251.jpeg"/></Relationships>
</file>

<file path=ppt/slides/_rels/slide135.xml.rels><?xml version="1.0" encoding="UTF-8" standalone="yes"?>
<Relationships xmlns="http://schemas.openxmlformats.org/package/2006/relationships"><Relationship Id="rId3" Type="http://schemas.microsoft.com/office/2007/relationships/hdphoto" Target="../media/hdphoto133.wdp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6.xml.rels><?xml version="1.0" encoding="UTF-8" standalone="yes"?>
<Relationships xmlns="http://schemas.openxmlformats.org/package/2006/relationships"><Relationship Id="rId3" Type="http://schemas.microsoft.com/office/2007/relationships/hdphoto" Target="../media/hdphoto134.wdp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35.wdp"/><Relationship Id="rId5" Type="http://schemas.openxmlformats.org/officeDocument/2006/relationships/image" Target="../media/image254.jpeg"/><Relationship Id="rId4" Type="http://schemas.openxmlformats.org/officeDocument/2006/relationships/image" Target="../media/image5.png"/></Relationships>
</file>

<file path=ppt/slides/_rels/slide137.xml.rels><?xml version="1.0" encoding="UTF-8" standalone="yes"?>
<Relationships xmlns="http://schemas.openxmlformats.org/package/2006/relationships"><Relationship Id="rId3" Type="http://schemas.microsoft.com/office/2007/relationships/hdphoto" Target="../media/hdphoto136.wdp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37.wdp"/><Relationship Id="rId4" Type="http://schemas.openxmlformats.org/officeDocument/2006/relationships/image" Target="../media/image256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59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1.jpeg"/><Relationship Id="rId4" Type="http://schemas.microsoft.com/office/2007/relationships/hdphoto" Target="../media/hdphoto13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7.wdp"/></Relationships>
</file>

<file path=ppt/slides/_rels/slide140.xml.rels><?xml version="1.0" encoding="UTF-8" standalone="yes"?>
<Relationships xmlns="http://schemas.openxmlformats.org/package/2006/relationships"><Relationship Id="rId8" Type="http://schemas.microsoft.com/office/2007/relationships/hdphoto" Target="../media/hdphoto141.wdp"/><Relationship Id="rId3" Type="http://schemas.openxmlformats.org/officeDocument/2006/relationships/image" Target="../media/image262.jpeg"/><Relationship Id="rId7" Type="http://schemas.openxmlformats.org/officeDocument/2006/relationships/image" Target="../media/image26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0.wdp"/><Relationship Id="rId5" Type="http://schemas.openxmlformats.org/officeDocument/2006/relationships/image" Target="../media/image263.jpeg"/><Relationship Id="rId4" Type="http://schemas.microsoft.com/office/2007/relationships/hdphoto" Target="../media/hdphoto139.wdp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3.wdp"/><Relationship Id="rId5" Type="http://schemas.openxmlformats.org/officeDocument/2006/relationships/image" Target="../media/image266.jpeg"/><Relationship Id="rId4" Type="http://schemas.microsoft.com/office/2007/relationships/hdphoto" Target="../media/hdphoto142.wdp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8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71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eg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6.jpeg"/><Relationship Id="rId4" Type="http://schemas.microsoft.com/office/2007/relationships/hdphoto" Target="../media/hdphoto144.wdp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8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eg"/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microsoft.com/office/2007/relationships/hdphoto" Target="../media/hdphoto145.wdp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46.wdp"/><Relationship Id="rId4" Type="http://schemas.openxmlformats.org/officeDocument/2006/relationships/image" Target="../media/image28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5" Type="http://schemas.openxmlformats.org/officeDocument/2006/relationships/image" Target="../media/image17.jpeg"/><Relationship Id="rId4" Type="http://schemas.microsoft.com/office/2007/relationships/hdphoto" Target="../media/hdphoto8.wdp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3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47.wdp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6.png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jpeg"/><Relationship Id="rId3" Type="http://schemas.openxmlformats.org/officeDocument/2006/relationships/image" Target="../media/image288.jpeg"/><Relationship Id="rId7" Type="http://schemas.openxmlformats.org/officeDocument/2006/relationships/image" Target="../media/image292.jpeg"/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1.jpeg"/><Relationship Id="rId11" Type="http://schemas.openxmlformats.org/officeDocument/2006/relationships/image" Target="../media/image5.png"/><Relationship Id="rId5" Type="http://schemas.openxmlformats.org/officeDocument/2006/relationships/image" Target="../media/image290.jpeg"/><Relationship Id="rId10" Type="http://schemas.microsoft.com/office/2007/relationships/hdphoto" Target="../media/hdphoto148.wdp"/><Relationship Id="rId4" Type="http://schemas.openxmlformats.org/officeDocument/2006/relationships/image" Target="../media/image289.jpeg"/><Relationship Id="rId9" Type="http://schemas.openxmlformats.org/officeDocument/2006/relationships/image" Target="../media/image294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50.wdp"/><Relationship Id="rId5" Type="http://schemas.openxmlformats.org/officeDocument/2006/relationships/image" Target="../media/image296.jpeg"/><Relationship Id="rId4" Type="http://schemas.microsoft.com/office/2007/relationships/hdphoto" Target="../media/hdphoto149.wdp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51.wdp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52.wdp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4.jpeg"/><Relationship Id="rId5" Type="http://schemas.openxmlformats.org/officeDocument/2006/relationships/image" Target="../media/image303.jpeg"/><Relationship Id="rId4" Type="http://schemas.openxmlformats.org/officeDocument/2006/relationships/image" Target="../media/image302.jpeg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jpeg"/><Relationship Id="rId3" Type="http://schemas.openxmlformats.org/officeDocument/2006/relationships/image" Target="../media/image305.jpeg"/><Relationship Id="rId7" Type="http://schemas.openxmlformats.org/officeDocument/2006/relationships/image" Target="../media/image30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8.jpeg"/><Relationship Id="rId5" Type="http://schemas.openxmlformats.org/officeDocument/2006/relationships/image" Target="../media/image307.jpeg"/><Relationship Id="rId4" Type="http://schemas.openxmlformats.org/officeDocument/2006/relationships/image" Target="../media/image30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11.wdp"/><Relationship Id="rId10" Type="http://schemas.openxmlformats.org/officeDocument/2006/relationships/image" Target="../media/image5.png"/><Relationship Id="rId4" Type="http://schemas.openxmlformats.org/officeDocument/2006/relationships/image" Target="../media/image19.jpeg"/><Relationship Id="rId9" Type="http://schemas.microsoft.com/office/2007/relationships/hdphoto" Target="../media/hdphoto13.wdp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53.wdp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4.wdp"/><Relationship Id="rId5" Type="http://schemas.openxmlformats.org/officeDocument/2006/relationships/image" Target="../media/image314.png"/><Relationship Id="rId4" Type="http://schemas.openxmlformats.org/officeDocument/2006/relationships/image" Target="../media/image313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r/url?sa=i&amp;rct=j&amp;q=&amp;esrc=s&amp;source=images&amp;cd=&amp;ved=0ahUKEwjy0YrIp4rMAhVLhiwKHeqCCqcQjRwIBw&amp;url=http://michelemclaughlin.com/happy-birthday-to-me/&amp;bvm=bv.119408272,d.bGg&amp;psig=AFQjCNGPivwTrC3tSXLU-k-Aegqrk6hJPw&amp;ust=146059200173125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55.wdp"/><Relationship Id="rId5" Type="http://schemas.openxmlformats.org/officeDocument/2006/relationships/image" Target="../media/image316.jpeg"/><Relationship Id="rId4" Type="http://schemas.openxmlformats.org/officeDocument/2006/relationships/image" Target="../media/image315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jpeg"/><Relationship Id="rId2" Type="http://schemas.openxmlformats.org/officeDocument/2006/relationships/hyperlink" Target="http://www.google.com.tr/url?sa=i&amp;rct=j&amp;q=&amp;esrc=s&amp;source=images&amp;cd=&amp;cad=rja&amp;uact=8&amp;ved=0CAcQjRxqFQoTCI3R9rX5tMcCFcwPGgoduUgKXA&amp;url=http://www.dailymotion.com/video/x1mr4zg_acibadem-bodrum-hastanesi-tanitim-filmi_lifestyle&amp;ei=3VvUVc3uEsyfaLmRqeAF&amp;bvm=bv.99804247,d.d2s&amp;psig=AFQjCNGfPWwOjo5eg8GaCdBtvZzlVQIusw&amp;ust=144006683136017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56.wdp"/></Relationships>
</file>

<file path=ppt/slides/_rels/slide164.xml.rels><?xml version="1.0" encoding="UTF-8" standalone="yes"?>
<Relationships xmlns="http://schemas.openxmlformats.org/package/2006/relationships"><Relationship Id="rId8" Type="http://schemas.microsoft.com/office/2007/relationships/hdphoto" Target="../media/hdphoto157.wdp"/><Relationship Id="rId3" Type="http://schemas.openxmlformats.org/officeDocument/2006/relationships/image" Target="../media/image319.png"/><Relationship Id="rId7" Type="http://schemas.openxmlformats.org/officeDocument/2006/relationships/image" Target="../media/image321.jpeg"/><Relationship Id="rId2" Type="http://schemas.openxmlformats.org/officeDocument/2006/relationships/image" Target="../media/image31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.tr/url?sa=i&amp;rct=j&amp;q=&amp;esrc=s&amp;source=images&amp;cd=&amp;cad=rja&amp;uact=8&amp;ved=0CAcQjRxqFQoTCKOC7YX5tMcCFQoPGgodWPMAKw&amp;url=http://bodrum-secondhomeservices.com/?lang=tr&amp;ei=eFvUVaPmHYqeaNjmg9gC&amp;bvm=bv.99804247,d.d2s&amp;psig=AFQjCNFUe8eC9dT3MqSsrJlpbMJztwekrA&amp;ust=1440064217168748" TargetMode="External"/><Relationship Id="rId5" Type="http://schemas.openxmlformats.org/officeDocument/2006/relationships/image" Target="../media/image320.jpeg"/><Relationship Id="rId4" Type="http://schemas.openxmlformats.org/officeDocument/2006/relationships/hyperlink" Target="http://www.google.com.tr/url?sa=i&amp;rct=j&amp;q=&amp;esrc=s&amp;source=images&amp;cd=&amp;cad=rja&amp;uact=8&amp;ved=0CAcQjRxqFQoTCMH41MfvtMcCFUPWGgoddrQBng&amp;url=http://www.turmepa.org.tr/icerik.aspx?id=719&amp;ei=hlHUVcGdCcOsa_bohvAJ&amp;bvm=bv.99804247,d.d2s&amp;psig=AFQjCNFUe8eC9dT3MqSsrJlpbMJztwekrA&amp;ust=1440064217168748" TargetMode="Externa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58.wdp"/></Relationships>
</file>

<file path=ppt/slides/_rels/slide166.xml.rels><?xml version="1.0" encoding="UTF-8" standalone="yes"?>
<Relationships xmlns="http://schemas.openxmlformats.org/package/2006/relationships"><Relationship Id="rId3" Type="http://schemas.microsoft.com/office/2007/relationships/hdphoto" Target="../media/hdphoto159.wdp"/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4.wdp"/><Relationship Id="rId4" Type="http://schemas.openxmlformats.org/officeDocument/2006/relationships/image" Target="../media/image152.png"/></Relationships>
</file>

<file path=ppt/slides/_rels/slide167.xml.rels><?xml version="1.0" encoding="UTF-8" standalone="yes"?>
<Relationships xmlns="http://schemas.openxmlformats.org/package/2006/relationships"><Relationship Id="rId8" Type="http://schemas.microsoft.com/office/2007/relationships/hdphoto" Target="../media/hdphoto161.wdp"/><Relationship Id="rId3" Type="http://schemas.openxmlformats.org/officeDocument/2006/relationships/hyperlink" Target="http://www.google.com.tr/url?sa=i&amp;rct=j&amp;q=&amp;esrc=s&amp;source=images&amp;cd=&amp;cad=rja&amp;uact=8&amp;ved=0ahUKEwiNwaygnoTMAhUEjCwKHWgZCLYQjRwIBw&amp;url=http://christianmodestyblogger.blogspot.com/2012/11/god-made-women-beautiful.html&amp;bvm=bv.119028448,d.bGg&amp;psig=AFQjCNGXeRA8djlFtMKQGP7I5JUBR4CSBw&amp;ust=1460383386593070" TargetMode="External"/><Relationship Id="rId7" Type="http://schemas.openxmlformats.org/officeDocument/2006/relationships/image" Target="../media/image3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google.com.tr/url?sa=i&amp;rct=j&amp;q=&amp;esrc=s&amp;source=images&amp;cd=&amp;cad=rja&amp;uact=8&amp;ved=0ahUKEwiMjYHZyYTMAhXD_SwKHdrrDeAQjRwIBw&amp;url=http://inserbia.info/today/2014/10/serbia-turkey-business-forum-on-october-28/&amp;bvm=bv.119028448,d.bGg&amp;psig=AFQjCNFn3jIU7IPCUh4D9Jdevy72xZmDTA&amp;ust=1460394848253093" TargetMode="External"/><Relationship Id="rId5" Type="http://schemas.microsoft.com/office/2007/relationships/hdphoto" Target="../media/hdphoto160.wdp"/><Relationship Id="rId4" Type="http://schemas.openxmlformats.org/officeDocument/2006/relationships/image" Target="../media/image324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3.jpeg"/><Relationship Id="rId10" Type="http://schemas.microsoft.com/office/2007/relationships/hdphoto" Target="../media/hdphoto17.wdp"/><Relationship Id="rId4" Type="http://schemas.microsoft.com/office/2007/relationships/hdphoto" Target="../media/hdphoto14.wdp"/><Relationship Id="rId9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hyperlink" Target="http://www.google.com.tr/url?sa=i&amp;rct=j&amp;q=&amp;esrc=s&amp;source=images&amp;cd=&amp;cad=rja&amp;uact=8&amp;ved=0ahUKEwjYrtO3z4fMAhXIKCwKHQNIBm4QjRwIBw&amp;url=http://www.gettyimages.com/detail/photo/woman-screaming-into-a-telephone-high-res-stock-photography/98325831&amp;psig=AFQjCNFxyv3lJfgAsVhuB-eWMEhla-dgEg&amp;ust=1460499633262600" TargetMode="External"/><Relationship Id="rId4" Type="http://schemas.microsoft.com/office/2007/relationships/hdphoto" Target="../media/hdphoto1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http://www.google.com.tr/url?sa=i&amp;rct=j&amp;q=&amp;esrc=s&amp;source=images&amp;cd=&amp;cad=rja&amp;uact=8&amp;ved=0ahUKEwjL79bh1YfMAhXFESwKHY3zBgEQjRwIBw&amp;url=http://giphy.com/gifs/talking-lips-lipstick-fdxsbjJCCq81i&amp;bvm=bv.119028448,d.bGg&amp;psig=AFQjCNE3J-wFDPGnS3-Cbp9vV-Og-PicGA&amp;ust=1460501373355668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microsoft.com/office/2007/relationships/hdphoto" Target="../media/hdphoto20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4.jpeg"/><Relationship Id="rId7" Type="http://schemas.openxmlformats.org/officeDocument/2006/relationships/hyperlink" Target="http://www.google.com.tr/url?sa=i&amp;rct=j&amp;q=&amp;esrc=s&amp;source=images&amp;cd=&amp;cad=rja&amp;uact=8&amp;ved=0ahUKEwiZ-8GH0ofMAhWC_ywKHXfBBHAQjRwIBw&amp;url=http://www.gettyimages.com/detail/photo/businesswoman-talking-with-headset-close-up-studio-royalty-free-image/124279824&amp;bvm=bv.119028448,d.bGg&amp;psig=AFQjCNFK1AHtEe7mtrUxiqStCilNPdf69A&amp;ust=1460499824508706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35.jpeg"/><Relationship Id="rId4" Type="http://schemas.microsoft.com/office/2007/relationships/hdphoto" Target="../media/hdphoto21.wdp"/><Relationship Id="rId9" Type="http://schemas.microsoft.com/office/2007/relationships/hdphoto" Target="../media/hdphoto2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5" Type="http://schemas.openxmlformats.org/officeDocument/2006/relationships/image" Target="../media/image38.jpeg"/><Relationship Id="rId4" Type="http://schemas.microsoft.com/office/2007/relationships/hdphoto" Target="../media/hdphoto2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9.jpeg"/><Relationship Id="rId7" Type="http://schemas.openxmlformats.org/officeDocument/2006/relationships/hyperlink" Target="http://www.google.com.tr/url?sa=i&amp;rct=j&amp;q=&amp;esrc=s&amp;source=images&amp;cd=&amp;cad=rja&amp;uact=8&amp;ved=0ahUKEwidgPr504fMAhXTOSwKHcHmA2oQjRwIBw&amp;url=http://www.medicalnewstoday.com/articles/187640.php&amp;bvm=bv.119028448,d.bGg&amp;psig=AFQjCNEoVJwe8xPimy_HAm3MYy0y2uUT4Q&amp;ust=1460500863056660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7.wdp"/><Relationship Id="rId5" Type="http://schemas.openxmlformats.org/officeDocument/2006/relationships/image" Target="../media/image40.jpeg"/><Relationship Id="rId4" Type="http://schemas.microsoft.com/office/2007/relationships/hdphoto" Target="../media/hdphoto26.wdp"/><Relationship Id="rId9" Type="http://schemas.microsoft.com/office/2007/relationships/hdphoto" Target="../media/hdphoto28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0.wdp"/><Relationship Id="rId5" Type="http://schemas.openxmlformats.org/officeDocument/2006/relationships/image" Target="../media/image43.jpeg"/><Relationship Id="rId4" Type="http://schemas.microsoft.com/office/2007/relationships/hdphoto" Target="../media/hdphoto29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tr/url?sa=i&amp;rct=j&amp;q=&amp;esrc=s&amp;source=images&amp;cd=&amp;cad=rja&amp;uact=8&amp;ved=0ahUKEwjt863zwonMAhXI1SwKHWEaBc4QjRwIBw&amp;url=https://www.youtube.com/watch?v%3DAmZAOjUT0LI&amp;bvm=bv.119028448,d.bGg&amp;psig=AFQjCNEYALhT3faXvAoy4XoYrULx7o3KMA&amp;ust=1460565031482527" TargetMode="External"/><Relationship Id="rId7" Type="http://schemas.microsoft.com/office/2007/relationships/hdphoto" Target="../media/hdphoto3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microsoft.com/office/2007/relationships/hdphoto" Target="../media/hdphoto32.wdp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ideezy.com/free-video/mouth" TargetMode="External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microsoft.com/office/2007/relationships/hdphoto" Target="../media/hdphoto34.wdp"/><Relationship Id="rId4" Type="http://schemas.openxmlformats.org/officeDocument/2006/relationships/image" Target="../media/image50.jpeg"/><Relationship Id="rId9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6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8.wdp"/><Relationship Id="rId5" Type="http://schemas.openxmlformats.org/officeDocument/2006/relationships/image" Target="../media/image64.png"/><Relationship Id="rId4" Type="http://schemas.microsoft.com/office/2007/relationships/hdphoto" Target="../media/hdphoto37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r/url?sa=i&amp;rct=j&amp;q=&amp;esrc=s&amp;source=images&amp;cd=&amp;cad=rja&amp;uact=8&amp;ved=0ahUKEwj-yozgsInMAhWHjCwKHZ4lCv8QjRwIBw&amp;url=http://thevanvlietclinic.com/surgical-procedures/body/mommy-makeover/&amp;bvm=bv.119028448,d.bGg&amp;psig=AFQjCNExwwXwKz0R_jNqcH47E3dpWWzRYA&amp;ust=1460560143281754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9.wdp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r/url?sa=i&amp;rct=j&amp;q=&amp;esrc=s&amp;source=images&amp;cd=&amp;ved=0ahUKEwjCmeGf0YfMAhUBOywKHZ0DBNAQjRwIBw&amp;url=http://flickrhivemind.net/Tags/chatterer,female/Interesting&amp;bvm=bv.119028448,d.bGg&amp;psig=AFQjCNFK1AHtEe7mtrUxiqStCilNPdf69A&amp;ust=1460499824508706" TargetMode="External"/><Relationship Id="rId7" Type="http://schemas.microsoft.com/office/2007/relationships/hdphoto" Target="../media/hdphoto40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hyperlink" Target="http://www.google.com.tr/url?sa=i&amp;rct=j&amp;q=&amp;esrc=s&amp;source=images&amp;cd=&amp;cad=rja&amp;uact=8&amp;ved=0ahUKEwiBlb73s4nMAhUpQpoKHWMgB0oQjRwIBw&amp;url=http://hotholyhumorous.com/2014/12/does-your-husband-look-at-other-women/&amp;bvm=bv.119028448,d.bGs&amp;psig=AFQjCNF98qaDu6NzeNyUgW1_TCZcUas5Lg&amp;ust=1460560850214073" TargetMode="External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tr/url?sa=i&amp;rct=j&amp;q=&amp;esrc=s&amp;source=images&amp;cd=&amp;cad=rja&amp;uact=8&amp;ved=0ahUKEwjGzN2Hs4nMAhXLa5oKHUqwC0YQjRwIBw&amp;url=https://biblicalgenderroles.com/2015/01/13/how-should-christian-women-respond-to-their-men-looking-at-other-women-part-3/&amp;bvm=bv.119028448,d.bGs&amp;psig=AFQjCNHRxPtTWMQ2InaW0aJYPpoZQYzriA&amp;ust=146056075967069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1.wdp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hare.net/DonSmith61/bag-of-tricks-presentation-narration-1875842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tr/url?sa=i&amp;rct=j&amp;q=&amp;esrc=s&amp;source=images&amp;cd=&amp;cad=rja&amp;uact=8&amp;ved=0ahUKEwiq-P6374fMAhXKB5oKHf4dATEQjRwIBw&amp;url=https://vanitymiami.com/plastic-surgery-blog&amp;bvm=bv.119028448,d.bGg&amp;psig=AFQjCNF8v0RfChvaB0OxnuEY9nRbLXG54Q&amp;ust=1460508145293230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2.wdp"/><Relationship Id="rId4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r/url?sa=i&amp;rct=j&amp;q=&amp;esrc=s&amp;source=images&amp;cd=&amp;cad=rja&amp;uact=8&amp;ved=0ahUKEwjUnKmgp4nMAhWF1SwKHeI3D6IQjRwIBw&amp;url=http://www.slideshare.net/DSteinbrech/what-is-a-mommy-makeover&amp;bvm=bv.119028448,d.bGg&amp;psig=AFQjCNHrVZ4CX_QZ5pKsgTBmH59PDnQdUg&amp;ust=1460557571369272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3.wdp"/><Relationship Id="rId4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4.wdp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44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6.wdp"/><Relationship Id="rId5" Type="http://schemas.openxmlformats.org/officeDocument/2006/relationships/image" Target="../media/image79.png"/><Relationship Id="rId4" Type="http://schemas.microsoft.com/office/2007/relationships/hdphoto" Target="../media/hdphoto45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47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9.wdp"/><Relationship Id="rId5" Type="http://schemas.openxmlformats.org/officeDocument/2006/relationships/image" Target="../media/image84.png"/><Relationship Id="rId4" Type="http://schemas.microsoft.com/office/2007/relationships/hdphoto" Target="../media/hdphoto48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1.wdp"/><Relationship Id="rId5" Type="http://schemas.openxmlformats.org/officeDocument/2006/relationships/image" Target="../media/image86.jpeg"/><Relationship Id="rId4" Type="http://schemas.microsoft.com/office/2007/relationships/hdphoto" Target="../media/hdphoto50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r/url?sa=i&amp;rct=j&amp;q=&amp;esrc=s&amp;source=images&amp;cd=&amp;cad=rja&amp;uact=8&amp;ved=0ahUKEwiC7cKWy4nMAhXlQZoKHZLLAkIQjRwIBw&amp;url=http://kisselpaso.com/tags/kim-kardashian-butt/&amp;bvm=bv.119028448,d.bGs&amp;psig=AFQjCNE2JW6Uqu-TPJkvc-4g7woBiTZUeQ&amp;ust=1460567161376687" TargetMode="External"/><Relationship Id="rId7" Type="http://schemas.openxmlformats.org/officeDocument/2006/relationships/image" Target="../media/image9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.tr/url?sa=i&amp;rct=j&amp;q=&amp;esrc=s&amp;source=images&amp;cd=&amp;ved=0ahUKEwjCmeGf0YfMAhUBOywKHZ0DBNAQjRwIBw&amp;url=http://flickrhivemind.net/Tags/chatterer,female/Interesting&amp;bvm=bv.119028448,d.bGg&amp;psig=AFQjCNFK1AHtEe7mtrUxiqStCilNPdf69A&amp;ust=1460499824508706" TargetMode="External"/><Relationship Id="rId5" Type="http://schemas.microsoft.com/office/2007/relationships/hdphoto" Target="../media/hdphoto52.wdp"/><Relationship Id="rId4" Type="http://schemas.openxmlformats.org/officeDocument/2006/relationships/image" Target="../media/image8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r/url?sa=i&amp;rct=j&amp;q=&amp;esrc=s&amp;source=images&amp;cd=&amp;cad=rja&amp;uact=8&amp;ved=0ahUKEwjJtIaVoYTMAhUGhiwKHek5AvMQjRwIBw&amp;url=http://beautyzonesurgery.com/surgery/buttocks-aesthetics-buttocks-augmentation/&amp;bvm=bv.119028448,d.bGg&amp;psig=AFQjCNGxBX7m-CeQ1cZiVvuCL339BJZABw&amp;ust=146038413979857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3.wdp"/><Relationship Id="rId4" Type="http://schemas.openxmlformats.org/officeDocument/2006/relationships/image" Target="../media/image91.jpeg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55.wdp"/><Relationship Id="rId3" Type="http://schemas.openxmlformats.org/officeDocument/2006/relationships/hyperlink" Target="http://www.google.com.tr/url?sa=i&amp;rct=j&amp;q=&amp;esrc=s&amp;source=images&amp;cd=&amp;cad=rja&amp;uact=8&amp;ved=0ahUKEwj69cOmpoTMAhWsJZoKHUUODWgQjRwIBw&amp;url=http://clinicalgate.com/gluteal-contouring-and-rejuvenation/&amp;bvm=bv.119028448,d.bGg&amp;psig=AFQjCNFJMl-Ec8ePfvInUK7z2I0OfGk2yw&amp;ust=1460385496880787" TargetMode="External"/><Relationship Id="rId7" Type="http://schemas.openxmlformats.org/officeDocument/2006/relationships/image" Target="../media/image9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.tr/url?sa=i&amp;rct=j&amp;q=&amp;esrc=s&amp;source=images&amp;cd=&amp;cad=rja&amp;uact=8&amp;ved=0ahUKEwiPrPj0oYrMAhUJ3CwKHXHQATIQjRwIBw&amp;url=http://buttliftdallas.com/&amp;bvm=bv.119408272,d.bGg&amp;psig=AFQjCNFOLe8yTvkIkv9NL52feYmsqstQWw&amp;ust=1460590510975163" TargetMode="External"/><Relationship Id="rId5" Type="http://schemas.microsoft.com/office/2007/relationships/hdphoto" Target="../media/hdphoto54.wdp"/><Relationship Id="rId4" Type="http://schemas.openxmlformats.org/officeDocument/2006/relationships/image" Target="../media/image9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drryanstanton.com/gallery/womens-buttock-augmentation-pics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hyperlink" Target="http://drryanstanton.com/gallery/buttock-augmentation-pics/" TargetMode="External"/><Relationship Id="rId4" Type="http://schemas.openxmlformats.org/officeDocument/2006/relationships/image" Target="../media/image9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r/url?sa=i&amp;rct=j&amp;q=&amp;esrc=s&amp;source=images&amp;cd=&amp;cad=rja&amp;uact=8&amp;ved=0ahUKEwjz2ZuGoIrMAhWEDiwKHR1MAR4QjRwIBw&amp;url=http://www.topplasticsurgeonsmexico.com/#!cost-buttock-implants-mexico/c3u2&amp;psig=AFQjCNE9ZOwsQpPq1XpNd8_zhAgg4JY2Aw&amp;ust=1460590031998610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microsoft.com/office/2007/relationships/hdphoto" Target="../media/hdphoto56.wdp"/><Relationship Id="rId7" Type="http://schemas.microsoft.com/office/2007/relationships/hdphoto" Target="../media/hdphoto58.wdp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11" Type="http://schemas.microsoft.com/office/2007/relationships/hdphoto" Target="../media/hdphoto60.wdp"/><Relationship Id="rId5" Type="http://schemas.microsoft.com/office/2007/relationships/hdphoto" Target="../media/hdphoto57.wdp"/><Relationship Id="rId10" Type="http://schemas.openxmlformats.org/officeDocument/2006/relationships/image" Target="../media/image101.jpeg"/><Relationship Id="rId4" Type="http://schemas.openxmlformats.org/officeDocument/2006/relationships/image" Target="../media/image98.jpeg"/><Relationship Id="rId9" Type="http://schemas.microsoft.com/office/2007/relationships/hdphoto" Target="../media/hdphoto59.wdp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hdphoto" Target="../media/hdphoto62.wdp"/><Relationship Id="rId3" Type="http://schemas.openxmlformats.org/officeDocument/2006/relationships/image" Target="../media/image102.jpeg"/><Relationship Id="rId7" Type="http://schemas.openxmlformats.org/officeDocument/2006/relationships/image" Target="../media/image104.jpeg"/><Relationship Id="rId2" Type="http://schemas.openxmlformats.org/officeDocument/2006/relationships/hyperlink" Target="http://www.google.com.tr/url?sa=i&amp;rct=j&amp;q=&amp;esrc=s&amp;source=images&amp;cd=&amp;cad=rja&amp;uact=8&amp;ved=0ahUKEwjs8InUrYTMAhUB2CwKHTwtBggQjRwIBw&amp;url=http://www.blogcirugiaestetica.com/2014/03/lipofilling-en-cirugia-plastica-mamaria.html&amp;bvm=bv.119028448,d.bGg&amp;psig=AFQjCNG--LfnPHbx3Ocj-bKz12oU51qFYA&amp;ust=1460387380375670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ogle.com.tr/url?sa=i&amp;rct=j&amp;q=&amp;esrc=s&amp;source=images&amp;cd=&amp;cad=rja&amp;uact=8&amp;ved=0ahUKEwiy_6-trYTMAhUKWywKHVPHBlwQjRwIBw&amp;url=http://www.lipolondon.com/lipofilling-3/&amp;bvm=bv.119028448,d.bGg&amp;psig=AFQjCNG--LfnPHbx3Ocj-bKz12oU51qFYA&amp;ust=1460387380375670" TargetMode="External"/><Relationship Id="rId5" Type="http://schemas.openxmlformats.org/officeDocument/2006/relationships/image" Target="../media/image103.jpeg"/><Relationship Id="rId4" Type="http://schemas.microsoft.com/office/2007/relationships/hdphoto" Target="../media/hdphoto61.wdp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r/url?sa=i&amp;rct=j&amp;q=&amp;esrc=s&amp;source=images&amp;cd=&amp;cad=rja&amp;uact=8&amp;ved=0ahUKEwig2JOGroTMAhWHXiwKHazyBTwQjRwIBw&amp;url=http://www.chirurgiaesteticabarcellona.com/lipofilling-seno/&amp;bvm=bv.119028448,d.bGg&amp;psig=AFQjCNFTDVgxVFdbNoYq35WTLytRB9BYNg&amp;ust=1460387619723090" TargetMode="External"/><Relationship Id="rId7" Type="http://schemas.microsoft.com/office/2007/relationships/hdphoto" Target="../media/hdphoto6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hyperlink" Target="https://www.google.com.tr/url?sa=i&amp;rct=j&amp;q=&amp;esrc=s&amp;source=images&amp;cd=&amp;cad=rja&amp;uact=8&amp;ved=0ahUKEwig2JOGroTMAhWHXiwKHazyBTwQjRwIBw&amp;url=https://www.youtube.com/watch?v=G82n1aXNgE4&amp;bvm=bv.119028448,d.bGg&amp;psig=AFQjCNFTDVgxVFdbNoYq35WTLytRB9BYNg&amp;ust=1460387619723090" TargetMode="External"/><Relationship Id="rId4" Type="http://schemas.openxmlformats.org/officeDocument/2006/relationships/image" Target="../media/image10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r/url?sa=i&amp;rct=j&amp;q=&amp;esrc=s&amp;source=images&amp;cd=&amp;cad=rja&amp;uact=8&amp;ved=0ahUKEwjTkKjqoIrMAhXEXCwKHXn7BXMQjRwIBw&amp;url=http://exploreplasticsurgery.com/tag/buttock-fat-injections/&amp;bvm=bv.119408272,d.bGg&amp;psig=AFQjCNH5pZ9vv_ymd6ONJFutY7Bcsgv7pg&amp;ust=1460590139524030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r/url?sa=i&amp;rct=j&amp;q=&amp;esrc=s&amp;source=images&amp;cd=&amp;cad=rja&amp;uact=8&amp;ved=0ahUKEwiNw8m5pYTMAhXFkCwKHU5XAlMQjRwIBw&amp;url=http://www.burnettplasticsurgery.com/brazilian-butt-lift/&amp;bvm=bv.119028448,d.bGg&amp;psig=AFQjCNHJajqhFBPYmcHcnXSBayPCVwi0tA&amp;ust=1460385145633292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4.wdp"/><Relationship Id="rId4" Type="http://schemas.openxmlformats.org/officeDocument/2006/relationships/image" Target="../media/image10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r/url?sa=i&amp;rct=j&amp;q=&amp;esrc=s&amp;source=images&amp;cd=&amp;cad=rja&amp;uact=8&amp;ved=0ahUKEwjpgon7pITMAhWGBSwKHWJvCxsQjRwIBw&amp;url=http://www.jaimeperezmd.com/procedures/body/brazilian-butt-lift&amp;bvm=bv.119028448,d.bGg&amp;psig=AFQjCNHJajqhFBPYmcHcnXSBayPCVwi0tA&amp;ust=1460385145633292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65.wdp"/><Relationship Id="rId4" Type="http://schemas.openxmlformats.org/officeDocument/2006/relationships/image" Target="../media/image109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tr/url?sa=i&amp;rct=j&amp;q=&amp;esrc=s&amp;source=images&amp;cd=&amp;cad=rja&amp;uact=8&amp;ved=0ahUKEwiTjcDRnInMAhXGDCwKHVOmBA4QjRwIBw&amp;url=http://nourbouka.blogspot.com/2015/07/blog-post_27.html&amp;bvm=bv.119028448,d.bGg&amp;psig=AFQjCNH4ea9uVgB2zJ4XL9wDF_f-sORtOw&amp;ust=1460554751793013" TargetMode="External"/><Relationship Id="rId3" Type="http://schemas.openxmlformats.org/officeDocument/2006/relationships/hyperlink" Target="http://www.google.com.tr/url?sa=i&amp;rct=j&amp;q=&amp;esrc=s&amp;source=images&amp;cd=&amp;cad=rja&amp;uact=8&amp;ved=0ahUKEwi976SNnInMAhXE1iwKHaJPDWwQjRwIBw&amp;url=http://www.curlaser.com/intimalase/&amp;psig=AFQjCNHZAVErQB4cW3GwpxqXEJY7JRPixA&amp;ust=1460553035741278" TargetMode="External"/><Relationship Id="rId7" Type="http://schemas.microsoft.com/office/2007/relationships/hdphoto" Target="../media/hdphoto6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hyperlink" Target="http://www.google.com.tr/url?sa=i&amp;rct=j&amp;q=&amp;esrc=s&amp;source=images&amp;cd=&amp;cad=rja&amp;uact=8&amp;ved=0ahUKEwivkpTr1IfMAhULFywKHTGzDpwQjRwIBw&amp;url=http://www.lifehacker.com.au/2015/08/girls-we-need-to-talk-about-your-vaginas/&amp;bvm=bv.119028448,d.bGg&amp;psig=AFQjCNEPqqPYf___lIZIWBJSm3X8PK2Npg&amp;ust=1460501070968391" TargetMode="External"/><Relationship Id="rId4" Type="http://schemas.openxmlformats.org/officeDocument/2006/relationships/image" Target="../media/image110.jpeg"/><Relationship Id="rId9" Type="http://schemas.openxmlformats.org/officeDocument/2006/relationships/image" Target="../media/image112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3.jpeg"/><Relationship Id="rId7" Type="http://schemas.openxmlformats.org/officeDocument/2006/relationships/image" Target="../media/image116.jpeg"/><Relationship Id="rId2" Type="http://schemas.openxmlformats.org/officeDocument/2006/relationships/hyperlink" Target="http://www.google.com.tr/url?sa=i&amp;rct=j&amp;q=&amp;esrc=s&amp;source=images&amp;cd=&amp;cad=rja&amp;uact=8&amp;ved=0ahUKEwiq_L_S44fMAhXBIJoKHX5RDzUQjRwIBw&amp;url=http://www.yelp.com/biz_photos/bala-ravi-md-ridgewood?select%3D48LdTlSr4eBeRV-5IO7MTQ&amp;bvm=bv.119028448,d.bGg&amp;psig=AFQjCNFBlUrDedBeAy9FukepMokS72N0Kg&amp;ust=146050509174547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.tr/url?sa=i&amp;rct=j&amp;q=&amp;esrc=s&amp;source=images&amp;cd=&amp;cad=rja&amp;uact=8&amp;ved=0ahUKEwiGnMvy34fMAhVFlSwKHVh0CnsQjRwIBw&amp;url=http://www.drman.com/body-procedures/vaginal-rejuvenation/&amp;bvm=bv.119028448,d.bGg&amp;psig=AFQjCNHqE2sZTCh7T3-_8J-RGM71kBdLow&amp;ust=1460504088928898" TargetMode="External"/><Relationship Id="rId5" Type="http://schemas.openxmlformats.org/officeDocument/2006/relationships/image" Target="../media/image115.jpg"/><Relationship Id="rId4" Type="http://schemas.openxmlformats.org/officeDocument/2006/relationships/image" Target="../media/image114.jp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hyperlink" Target="https://www.google.com.tr/url?sa=i&amp;rct=j&amp;q=&amp;esrc=s&amp;source=images&amp;cd=&amp;ved=0ahUKEwjp3Jjq4IfMAhWGZCwKHRXcA3gQjRwIBw&amp;url=https://www.youtube.com/watch?v%3D40dySHqQiMQ&amp;bvm=bv.119028448,d.bGg&amp;psig=AFQjCNHqE2sZTCh7T3-_8J-RGM71kBdLow&amp;ust=1460504088928898" TargetMode="External"/><Relationship Id="rId7" Type="http://schemas.openxmlformats.org/officeDocument/2006/relationships/hyperlink" Target="http://www.google.com.tr/url?sa=i&amp;rct=j&amp;q=&amp;esrc=s&amp;source=images&amp;cd=&amp;cad=rja&amp;uact=8&amp;ved=0ahUKEwilh-2P44fMAhUKkywKHcAkBZEQjRwIBw&amp;url=http://www.jenesislipoplasty.com/non-surgical-lift-procedures-san-jose/vaginal-tightening-rejuvenation/&amp;bvm=bv.119028448,d.bGg&amp;psig=AFQjCNFmMeqiGzlptRVgBpi9oqV6rTWMrQ&amp;ust=1460504674738695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hyperlink" Target="http://www.google.com.tr/url?sa=i&amp;rct=j&amp;q=&amp;esrc=s&amp;source=images&amp;cd=&amp;cad=rja&amp;uact=8&amp;ved=0ahUKEwjbjZ6G4ofMAhUEWywKHTLVB2UQjRwIBw&amp;url=http://www.alibaba.com/product-detail/Factory-direct-sale-vaginal-tightening-laser_60135782459.html&amp;bvm=bv.119028448,d.bGg&amp;psig=AFQjCNFmMeqiGzlptRVgBpi9oqV6rTWMrQ&amp;ust=1460504674738695" TargetMode="External"/><Relationship Id="rId4" Type="http://schemas.openxmlformats.org/officeDocument/2006/relationships/image" Target="../media/image117.jpeg"/><Relationship Id="rId9" Type="http://schemas.microsoft.com/office/2007/relationships/hdphoto" Target="../media/hdphoto67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vanitymiami.com/vaginal-rejuvenation-miami" TargetMode="External"/><Relationship Id="rId7" Type="http://schemas.microsoft.com/office/2007/relationships/hdphoto" Target="../media/hdphoto68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hyperlink" Target="http://www.google.com.tr/url?sa=i&amp;rct=j&amp;q=&amp;esrc=s&amp;source=images&amp;cd=&amp;ved=0ahUKEwj81ZTt44fMAhVsJpoKHQuCDzAQjRwIBw&amp;url=http://www.callalyn-aesthetics.com/promotions/laser-vaginal-rejuvenation-promotion/&amp;bvm=bv.119028448,d.bGg&amp;psig=AFQjCNFBlUrDedBeAy9FukepMokS72N0Kg&amp;ust=1460505091745476" TargetMode="External"/><Relationship Id="rId4" Type="http://schemas.openxmlformats.org/officeDocument/2006/relationships/image" Target="../media/image12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jpeg"/><Relationship Id="rId5" Type="http://schemas.openxmlformats.org/officeDocument/2006/relationships/hyperlink" Target="http://www.google.com.tr/url?sa=i&amp;rct=j&amp;q=&amp;esrc=s&amp;source=images&amp;cd=&amp;cad=rja&amp;uact=8&amp;ved=0ahUKEwiCzYzOwoTMAhXhAJoKHXi9CkoQjRwIBw&amp;url=http://www.cuadrosmd.com/cleftlippalate.shtml&amp;bvm=bv.119028448,d.bGs&amp;psig=AFQjCNEhgjKAl9PW-aNAEtfj9cezUsLnEw&amp;ust=1460392910685845" TargetMode="External"/><Relationship Id="rId4" Type="http://schemas.openxmlformats.org/officeDocument/2006/relationships/image" Target="../media/image12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r/url?sa=i&amp;rct=j&amp;q=&amp;esrc=s&amp;source=images&amp;cd=&amp;cad=rja&amp;uact=8&amp;ved=0ahUKEwiCzYzOwoTMAhXhAJoKHXi9CkoQjRwIBw&amp;url=http://www.cuadrosmd.com/cleftlippalate.shtml&amp;bvm=bv.119028448,d.bGs&amp;psig=AFQjCNEhgjKAl9PW-aNAEtfj9cezUsLnEw&amp;ust=1460392910685845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9.wdp"/><Relationship Id="rId4" Type="http://schemas.openxmlformats.org/officeDocument/2006/relationships/image" Target="../media/image1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2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9.jpeg"/><Relationship Id="rId4" Type="http://schemas.openxmlformats.org/officeDocument/2006/relationships/hyperlink" Target="http://www.google.com.tr/url?sa=i&amp;rct=j&amp;q=&amp;esrc=s&amp;source=images&amp;cd=&amp;cad=rja&amp;uact=8&amp;ved=0ahUKEwisn9y06ofMAhWjF5oKHcw4C1MQjRwIBw&amp;url=http://www.overdriveonline.com/when-are-you-going-to-start-a-family/&amp;bvm=bv.119028448,d.bGg&amp;psig=AFQjCNFW52Xt0vPhkzbcC0kYNsO0LJrEjg&amp;ust=1460506690073651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1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microsoft.com/office/2007/relationships/hdphoto" Target="../media/hdphoto70.wdp"/><Relationship Id="rId7" Type="http://schemas.microsoft.com/office/2007/relationships/hdphoto" Target="../media/hdphoto72.wdp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4.jpeg"/><Relationship Id="rId5" Type="http://schemas.microsoft.com/office/2007/relationships/hdphoto" Target="../media/hdphoto71.wdp"/><Relationship Id="rId10" Type="http://schemas.openxmlformats.org/officeDocument/2006/relationships/image" Target="../media/image5.png"/><Relationship Id="rId4" Type="http://schemas.openxmlformats.org/officeDocument/2006/relationships/image" Target="../media/image143.jpeg"/><Relationship Id="rId9" Type="http://schemas.microsoft.com/office/2007/relationships/hdphoto" Target="../media/hdphoto73.wdp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74.wdp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74.wdp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75.wdp"/><Relationship Id="rId4" Type="http://schemas.openxmlformats.org/officeDocument/2006/relationships/image" Target="../media/image155.jpeg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74.wdp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6.wdp"/><Relationship Id="rId4" Type="http://schemas.openxmlformats.org/officeDocument/2006/relationships/image" Target="../media/image156.png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74.wdp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microsoft.com/office/2007/relationships/hdphoto" Target="../media/hdphoto77.wdp"/><Relationship Id="rId4" Type="http://schemas.openxmlformats.org/officeDocument/2006/relationships/image" Target="../media/image157.png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74.wdp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8.wdp"/><Relationship Id="rId4" Type="http://schemas.openxmlformats.org/officeDocument/2006/relationships/image" Target="../media/image159.png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74.wdp"/><Relationship Id="rId7" Type="http://schemas.microsoft.com/office/2007/relationships/hdphoto" Target="../media/hdphoto80.wdp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eg"/><Relationship Id="rId5" Type="http://schemas.microsoft.com/office/2007/relationships/hdphoto" Target="../media/hdphoto79.wdp"/><Relationship Id="rId4" Type="http://schemas.openxmlformats.org/officeDocument/2006/relationships/image" Target="../media/image160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4.wdp"/><Relationship Id="rId5" Type="http://schemas.openxmlformats.org/officeDocument/2006/relationships/image" Target="../media/image152.png"/><Relationship Id="rId4" Type="http://schemas.openxmlformats.org/officeDocument/2006/relationships/image" Target="../media/image5.png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81.wdp"/><Relationship Id="rId7" Type="http://schemas.microsoft.com/office/2007/relationships/hdphoto" Target="../media/hdphoto83.wdp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png"/><Relationship Id="rId5" Type="http://schemas.microsoft.com/office/2007/relationships/hdphoto" Target="../media/hdphoto82.wdp"/><Relationship Id="rId4" Type="http://schemas.openxmlformats.org/officeDocument/2006/relationships/image" Target="../media/image165.jpe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microsoft.com/office/2007/relationships/hdphoto" Target="../media/hdphoto74.wdp"/><Relationship Id="rId7" Type="http://schemas.microsoft.com/office/2007/relationships/hdphoto" Target="../media/hdphoto85.wdp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eg"/><Relationship Id="rId5" Type="http://schemas.microsoft.com/office/2007/relationships/hdphoto" Target="../media/hdphoto84.wdp"/><Relationship Id="rId10" Type="http://schemas.openxmlformats.org/officeDocument/2006/relationships/image" Target="../media/image5.png"/><Relationship Id="rId4" Type="http://schemas.openxmlformats.org/officeDocument/2006/relationships/image" Target="../media/image167.jpeg"/><Relationship Id="rId9" Type="http://schemas.microsoft.com/office/2007/relationships/hdphoto" Target="../media/hdphoto86.wdp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74.wdp"/><Relationship Id="rId7" Type="http://schemas.microsoft.com/office/2007/relationships/hdphoto" Target="../media/hdphoto86.wdp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jpeg"/><Relationship Id="rId5" Type="http://schemas.microsoft.com/office/2007/relationships/hdphoto" Target="../media/hdphoto87.wdp"/><Relationship Id="rId4" Type="http://schemas.openxmlformats.org/officeDocument/2006/relationships/image" Target="../media/image170.jpeg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74.wdp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88.wdp"/><Relationship Id="rId7" Type="http://schemas.microsoft.com/office/2007/relationships/hdphoto" Target="../media/hdphoto74.wdp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microsoft.com/office/2007/relationships/hdphoto" Target="../media/hdphoto89.wdp"/><Relationship Id="rId4" Type="http://schemas.openxmlformats.org/officeDocument/2006/relationships/image" Target="../media/image174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74.wdp"/><Relationship Id="rId4" Type="http://schemas.openxmlformats.org/officeDocument/2006/relationships/image" Target="../media/image152.png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74.wdp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74.wdp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74.wdp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74.wdp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jpeg"/><Relationship Id="rId5" Type="http://schemas.microsoft.com/office/2007/relationships/hdphoto" Target="../media/hdphoto90.wdp"/><Relationship Id="rId4" Type="http://schemas.openxmlformats.org/officeDocument/2006/relationships/image" Target="../media/image181.jpeg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74.wdp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74.wdp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5.jpeg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74.wdp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1.wdp"/><Relationship Id="rId4" Type="http://schemas.openxmlformats.org/officeDocument/2006/relationships/image" Target="../media/image186.png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74.wdp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2.wdp"/><Relationship Id="rId4" Type="http://schemas.openxmlformats.org/officeDocument/2006/relationships/image" Target="../media/image18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-1" y="5157192"/>
            <a:ext cx="9144001" cy="17008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Picture 2" descr="https://cdn-az.allevents.in/banners/b882bd9843894369e80fa39fd5634d2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41" cy="5157192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755575" y="5301208"/>
            <a:ext cx="6192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err="1" smtClean="0">
                <a:solidFill>
                  <a:schemeClr val="bg1"/>
                </a:solidFill>
              </a:rPr>
              <a:t>Case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r>
              <a:rPr lang="tr-TR" dirty="0" err="1" smtClean="0">
                <a:solidFill>
                  <a:schemeClr val="bg1"/>
                </a:solidFill>
              </a:rPr>
              <a:t>Study</a:t>
            </a:r>
            <a:r>
              <a:rPr lang="tr-TR" dirty="0" smtClean="0">
                <a:solidFill>
                  <a:schemeClr val="bg1"/>
                </a:solidFill>
              </a:rPr>
              <a:t> 1</a:t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b="1" dirty="0" smtClean="0">
                <a:solidFill>
                  <a:schemeClr val="bg1"/>
                </a:solidFill>
              </a:rPr>
              <a:t>ŽENA IZ PERSPEKTIVE PLASTIČNOG HIRURGA</a:t>
            </a:r>
            <a:br>
              <a:rPr lang="tr-TR" b="1" dirty="0" smtClean="0">
                <a:solidFill>
                  <a:schemeClr val="bg1"/>
                </a:solidFill>
              </a:rPr>
            </a:br>
            <a:r>
              <a:rPr lang="tr-TR" b="1" u="sng" dirty="0" smtClean="0">
                <a:solidFill>
                  <a:schemeClr val="bg1"/>
                </a:solidFill>
                <a:hlinkClick r:id="rId4"/>
              </a:rPr>
              <a:t>Prof. dr Mehmet Mutaf,</a:t>
            </a:r>
            <a:r>
              <a:rPr lang="tr-TR" dirty="0" smtClean="0">
                <a:solidFill>
                  <a:schemeClr val="bg1"/>
                </a:solidFill>
              </a:rPr>
              <a:t> </a:t>
            </a:r>
            <a:r>
              <a:rPr lang="tr-TR" dirty="0" err="1" smtClean="0">
                <a:solidFill>
                  <a:schemeClr val="bg1"/>
                </a:solidFill>
              </a:rPr>
              <a:t>spacijalista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r>
              <a:rPr lang="tr-TR" dirty="0" err="1" smtClean="0">
                <a:solidFill>
                  <a:schemeClr val="bg1"/>
                </a:solidFill>
              </a:rPr>
              <a:t>rekonstruktivne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r>
              <a:rPr lang="tr-TR" dirty="0" err="1" smtClean="0">
                <a:solidFill>
                  <a:schemeClr val="bg1"/>
                </a:solidFill>
              </a:rPr>
              <a:t>hirurgije</a:t>
            </a: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b="1" dirty="0" err="1" smtClean="0">
                <a:solidFill>
                  <a:schemeClr val="bg1"/>
                </a:solidFill>
              </a:rPr>
              <a:t>Klinika</a:t>
            </a:r>
            <a:r>
              <a:rPr lang="tr-TR" b="1" dirty="0" smtClean="0">
                <a:solidFill>
                  <a:schemeClr val="bg1"/>
                </a:solidFill>
              </a:rPr>
              <a:t> </a:t>
            </a:r>
            <a:r>
              <a:rPr lang="tr-TR" b="1" dirty="0" err="1" smtClean="0">
                <a:solidFill>
                  <a:schemeClr val="bg1"/>
                </a:solidFill>
              </a:rPr>
              <a:t>Acibadem</a:t>
            </a:r>
            <a:r>
              <a:rPr lang="tr-TR" b="1" dirty="0" smtClean="0">
                <a:solidFill>
                  <a:schemeClr val="bg1"/>
                </a:solidFill>
              </a:rPr>
              <a:t> 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mmutaf\Desktop\mutaf-abdde-kapak-oldu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000" r="35725" b="13999"/>
          <a:stretch>
            <a:fillRect/>
          </a:stretch>
        </p:blipFill>
        <p:spPr bwMode="auto">
          <a:xfrm>
            <a:off x="6858976" y="4756924"/>
            <a:ext cx="1457440" cy="1789162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0" y="5661025"/>
            <a:ext cx="9144000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tr-TR" altLang="tr-TR" sz="800">
              <a:solidFill>
                <a:schemeClr val="bg1"/>
              </a:solidFill>
              <a:latin typeface="Garamond" pitchFamily="18" charset="0"/>
            </a:endParaRPr>
          </a:p>
          <a:p>
            <a:pPr algn="ctr" eaLnBrk="0" hangingPunct="0"/>
            <a:r>
              <a:rPr lang="tr-TR" altLang="tr-TR" sz="800">
                <a:solidFill>
                  <a:schemeClr val="bg1"/>
                </a:solidFill>
                <a:latin typeface="Garamond" pitchFamily="18" charset="0"/>
              </a:rPr>
              <a:t>Universty of Gaziantep,  Plastic Reconstructive and Aesthetic Surgery Department  </a:t>
            </a:r>
          </a:p>
          <a:p>
            <a:pPr algn="ctr" eaLnBrk="0" hangingPunct="0"/>
            <a:r>
              <a:rPr lang="tr-TR" altLang="tr-TR" sz="800">
                <a:solidFill>
                  <a:schemeClr val="bg1"/>
                </a:solidFill>
                <a:latin typeface="Garamond" pitchFamily="18" charset="0"/>
              </a:rPr>
              <a:t>TURKEY  2007</a:t>
            </a:r>
          </a:p>
        </p:txBody>
      </p:sp>
      <p:pic>
        <p:nvPicPr>
          <p:cNvPr id="20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SANKO\SANKO MASAÜSTÜ\PROJE STUDYO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489" y="2276872"/>
            <a:ext cx="4250035" cy="208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Başlık 1"/>
          <p:cNvSpPr>
            <a:spLocks noGrp="1"/>
          </p:cNvSpPr>
          <p:nvPr>
            <p:ph type="title"/>
          </p:nvPr>
        </p:nvSpPr>
        <p:spPr>
          <a:xfrm>
            <a:off x="461706" y="692696"/>
            <a:ext cx="8229600" cy="1143000"/>
          </a:xfrm>
        </p:spPr>
        <p:txBody>
          <a:bodyPr>
            <a:normAutofit/>
          </a:bodyPr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</a:t>
            </a:r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 </a:t>
            </a:r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FEEL MYSELF BETTER ? </a:t>
            </a:r>
            <a:endParaRPr lang="tr-TR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450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1"/>
            <a:ext cx="9144000" cy="5733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Picture 2" descr="D:\ \DRMIC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13432" r="17454" b="12035"/>
          <a:stretch/>
        </p:blipFill>
        <p:spPr bwMode="auto">
          <a:xfrm>
            <a:off x="3671900" y="5949280"/>
            <a:ext cx="1800200" cy="6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8" name="Rectangle 5"/>
          <p:cNvSpPr>
            <a:spLocks noChangeArrowheads="1"/>
          </p:cNvSpPr>
          <p:nvPr/>
        </p:nvSpPr>
        <p:spPr bwMode="auto">
          <a:xfrm>
            <a:off x="706438" y="4897438"/>
            <a:ext cx="7848600" cy="173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tr-TR" altLang="tr-TR" sz="1200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1200" dirty="0">
                <a:solidFill>
                  <a:schemeClr val="bg1"/>
                </a:solidFill>
              </a:rPr>
              <a:t>Prof. Dr. Mehmet Mutaf</a:t>
            </a:r>
          </a:p>
        </p:txBody>
      </p:sp>
      <p:sp>
        <p:nvSpPr>
          <p:cNvPr id="66570" name="Metin kutusu 1"/>
          <p:cNvSpPr txBox="1">
            <a:spLocks noChangeArrowheads="1"/>
          </p:cNvSpPr>
          <p:nvPr/>
        </p:nvSpPr>
        <p:spPr bwMode="auto">
          <a:xfrm>
            <a:off x="6630988" y="2743200"/>
            <a:ext cx="3794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 b="1"/>
              <a:t>6</a:t>
            </a:r>
          </a:p>
        </p:txBody>
      </p:sp>
      <p:sp>
        <p:nvSpPr>
          <p:cNvPr id="66571" name="Metin kutusu 2"/>
          <p:cNvSpPr txBox="1">
            <a:spLocks noChangeArrowheads="1"/>
          </p:cNvSpPr>
          <p:nvPr/>
        </p:nvSpPr>
        <p:spPr bwMode="auto">
          <a:xfrm>
            <a:off x="7192963" y="4330700"/>
            <a:ext cx="503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 b="1"/>
              <a:t>  7</a:t>
            </a:r>
          </a:p>
        </p:txBody>
      </p:sp>
      <p:pic>
        <p:nvPicPr>
          <p:cNvPr id="181250" name="Picture 2" descr="http://www.haberinadresi.com/images/haberler/sudeye_kaburgasindan_kulak_yapildi_h12170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7" y="1560093"/>
            <a:ext cx="5953125" cy="29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05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0" y="1"/>
            <a:ext cx="9144000" cy="5733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2" name="21 Resim" descr="IMG_4792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125" t="9090" r="27272" b="24243"/>
          <a:stretch>
            <a:fillRect/>
          </a:stretch>
        </p:blipFill>
        <p:spPr>
          <a:xfrm rot="5400000">
            <a:off x="1276052" y="1400376"/>
            <a:ext cx="3606634" cy="2932505"/>
          </a:xfrm>
          <a:prstGeom prst="rect">
            <a:avLst/>
          </a:prstGeom>
        </p:spPr>
      </p:pic>
      <p:pic>
        <p:nvPicPr>
          <p:cNvPr id="23" name="22 Resim" descr="IMG_4884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6997"/>
          <a:stretch/>
        </p:blipFill>
        <p:spPr>
          <a:xfrm>
            <a:off x="4716016" y="1063312"/>
            <a:ext cx="3016348" cy="3606634"/>
          </a:xfrm>
          <a:prstGeom prst="rect">
            <a:avLst/>
          </a:prstGeom>
        </p:spPr>
      </p:pic>
      <p:pic>
        <p:nvPicPr>
          <p:cNvPr id="5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678519" y="5888062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 \DRMIC logo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13432" r="17454" b="12035"/>
          <a:stretch/>
        </p:blipFill>
        <p:spPr bwMode="auto">
          <a:xfrm>
            <a:off x="3671900" y="5949280"/>
            <a:ext cx="1800200" cy="6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87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0" y="1"/>
            <a:ext cx="9144000" cy="5733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678519" y="5888062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 \DRMIC 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13432" r="17454" b="12035"/>
          <a:stretch/>
        </p:blipFill>
        <p:spPr bwMode="auto">
          <a:xfrm>
            <a:off x="3671900" y="5949280"/>
            <a:ext cx="1800200" cy="6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lika\Desktop\MICROTIA WEB\YAREN\IMG_4923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343" y="540060"/>
            <a:ext cx="3495313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74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0" y="1"/>
            <a:ext cx="9144000" cy="5733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2" name="21 Resim" descr="IMG_4792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2548" t="9090" r="16160" b="24243"/>
          <a:stretch>
            <a:fillRect/>
          </a:stretch>
        </p:blipFill>
        <p:spPr>
          <a:xfrm rot="5400000">
            <a:off x="1014888" y="2128328"/>
            <a:ext cx="3141340" cy="2027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20 Metin kutusu"/>
          <p:cNvSpPr txBox="1"/>
          <p:nvPr/>
        </p:nvSpPr>
        <p:spPr>
          <a:xfrm>
            <a:off x="1557887" y="717957"/>
            <a:ext cx="6379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EAR RECONSTRUCTION </a:t>
            </a:r>
            <a:r>
              <a:rPr lang="tr-TR" sz="16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with</a:t>
            </a:r>
            <a:r>
              <a:rPr lang="tr-TR" sz="16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OWN TISSUES of THE PATIENT</a:t>
            </a:r>
            <a:endParaRPr lang="tr-TR" sz="16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5" name="24 Resim" descr="IMG_5914.JPG"/>
          <p:cNvPicPr>
            <a:picLocks noChangeAspect="1"/>
          </p:cNvPicPr>
          <p:nvPr/>
        </p:nvPicPr>
        <p:blipFill>
          <a:blip r:embed="rId4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1868" y="1571612"/>
            <a:ext cx="1772555" cy="3135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25 Resim" descr="IMG_5915.JPG"/>
          <p:cNvPicPr>
            <a:picLocks noChangeAspect="1"/>
          </p:cNvPicPr>
          <p:nvPr/>
        </p:nvPicPr>
        <p:blipFill>
          <a:blip r:embed="rId6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7818" y="1571612"/>
            <a:ext cx="2239433" cy="3143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721166" y="5888062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68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1"/>
            <a:ext cx="9144000" cy="5733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6866" name="Picture 2" descr="C:\Users\mehmet.mutaf\Desktop\6-yasindaki-yaren-e-kendi-dokularindan-kulak-yapild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48045" y="548680"/>
            <a:ext cx="5810250" cy="1952625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045" y="2743641"/>
            <a:ext cx="3706757" cy="247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 \DRMIC logo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13432" r="17454" b="12035"/>
          <a:stretch/>
        </p:blipFill>
        <p:spPr bwMode="auto">
          <a:xfrm>
            <a:off x="3671900" y="5949280"/>
            <a:ext cx="1800200" cy="6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lika\Desktop\MICROTIA WEB\YAREN\IMG_520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06" b="3106"/>
          <a:stretch/>
        </p:blipFill>
        <p:spPr bwMode="auto">
          <a:xfrm>
            <a:off x="5472100" y="2743640"/>
            <a:ext cx="1977684" cy="247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etin kutusu 7"/>
          <p:cNvSpPr txBox="1"/>
          <p:nvPr/>
        </p:nvSpPr>
        <p:spPr>
          <a:xfrm>
            <a:off x="2195736" y="734346"/>
            <a:ext cx="475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 MORE TEARS FOR SMALL EARS </a:t>
            </a:r>
            <a:endParaRPr lang="tr-TR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1529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1"/>
            <a:ext cx="9144000" cy="5733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Picture 2" descr="D:\ \DRMIC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13432" r="17454" b="12035"/>
          <a:stretch/>
        </p:blipFill>
        <p:spPr bwMode="auto">
          <a:xfrm>
            <a:off x="3671900" y="5949280"/>
            <a:ext cx="1800200" cy="6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lika\Desktop\MICROTIA WEB\MUTLU RESİMLER\IMG_73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00" y="1772816"/>
            <a:ext cx="421159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lika\Desktop\MICROTIA WEB\MUTLU RESİMLER\IMG_72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2816"/>
            <a:ext cx="421059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3185250" y="479715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</a:t>
            </a:r>
            <a:r>
              <a:rPr lang="tr-TR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First </a:t>
            </a:r>
            <a:r>
              <a:rPr lang="tr-TR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</a:t>
            </a:r>
            <a:r>
              <a:rPr lang="tr-TR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chool </a:t>
            </a:r>
            <a:r>
              <a:rPr lang="tr-TR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  <a:r>
              <a:rPr lang="tr-TR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ay</a:t>
            </a:r>
            <a:r>
              <a:rPr lang="tr-TR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tr-TR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2224066" y="934401"/>
            <a:ext cx="475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 MORE TEARS FOR SMALL EARS </a:t>
            </a:r>
            <a:endParaRPr lang="tr-TR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9555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0" y="1"/>
            <a:ext cx="9144000" cy="5733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AutoShape 2" descr="Displaying Screen Shot 2015-08-18 at 19.07.48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" name="AutoShape 4" descr="Displaying Screen Shot 2015-08-18 at 19.07.48.pn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" name="AutoShape 6" descr="Displaying Screen Shot 2015-08-18 at 19.07.48.pn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AutoShape 8" descr="Displaying Screen Shot 2015-08-18 at 19.07.48.png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75113" name="Picture 9" descr="C:\Users\alika\Desktop\unnamed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45" y="1052736"/>
            <a:ext cx="6880909" cy="4865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04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1"/>
            <a:ext cx="9144000" cy="5733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Picture 2" descr="D:\ \DRMIC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13432" r="17454" b="12035"/>
          <a:stretch/>
        </p:blipFill>
        <p:spPr bwMode="auto">
          <a:xfrm>
            <a:off x="3671900" y="5949280"/>
            <a:ext cx="1800200" cy="6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891" y="1052736"/>
            <a:ext cx="5796939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61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1"/>
            <a:ext cx="9144000" cy="5733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6386" name="Picture 2" descr="C:\Users\alika\Desktop\2016-02-16_00.12.50[1]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67744" y="760147"/>
            <a:ext cx="4433728" cy="442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 \DRMIC 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13432" r="17454" b="12035"/>
          <a:stretch/>
        </p:blipFill>
        <p:spPr bwMode="auto">
          <a:xfrm>
            <a:off x="3671900" y="5949280"/>
            <a:ext cx="1800200" cy="6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08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242" name="Picture 2" descr="D:\bg-state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919" y="1702941"/>
            <a:ext cx="5424161" cy="3254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563888" y="2129560"/>
            <a:ext cx="2998027" cy="43489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tr-T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STELLA</a:t>
            </a:r>
            <a:endParaRPr lang="tr-T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0171" y="3100258"/>
            <a:ext cx="1631702" cy="12237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r="9139" b="7995"/>
          <a:stretch/>
        </p:blipFill>
        <p:spPr>
          <a:xfrm rot="5400000">
            <a:off x="3085228" y="3041226"/>
            <a:ext cx="1631701" cy="134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43293" y="6098691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91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timedotcom.files.wordpress.com/2014/12/shot_cover-v6-final2-copy.jpg?quality=75&amp;strip=color&amp;w=43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2" y="936289"/>
            <a:ext cx="3152775" cy="4076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1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0" y="1"/>
            <a:ext cx="9144000" cy="5733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1" name="20 Resim" descr="FullSizeRender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89544" y="1282483"/>
            <a:ext cx="2964912" cy="38228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5" name="Grup 9"/>
          <p:cNvGrpSpPr/>
          <p:nvPr/>
        </p:nvGrpSpPr>
        <p:grpSpPr>
          <a:xfrm>
            <a:off x="500034" y="452753"/>
            <a:ext cx="8229600" cy="1263437"/>
            <a:chOff x="457200" y="905823"/>
            <a:chExt cx="8229600" cy="1263437"/>
          </a:xfrm>
        </p:grpSpPr>
        <p:pic>
          <p:nvPicPr>
            <p:cNvPr id="12" name="Picture 2" descr="D:\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445"/>
            <a:stretch/>
          </p:blipFill>
          <p:spPr bwMode="auto">
            <a:xfrm>
              <a:off x="2624368" y="905823"/>
              <a:ext cx="3809595" cy="829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Başlık 6"/>
            <p:cNvSpPr txBox="1">
              <a:spLocks/>
            </p:cNvSpPr>
            <p:nvPr/>
          </p:nvSpPr>
          <p:spPr>
            <a:xfrm>
              <a:off x="457200" y="1026260"/>
              <a:ext cx="82296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tr-TR" sz="1050" b="1" spc="600" dirty="0" smtClean="0"/>
                <a:t>BODRUM HASTANESİ</a:t>
              </a:r>
              <a:endParaRPr lang="tr-TR" sz="1050" b="1" spc="600" dirty="0"/>
            </a:p>
          </p:txBody>
        </p:sp>
      </p:grpSp>
      <p:pic>
        <p:nvPicPr>
          <p:cNvPr id="8" name="Picture 2" descr="D:\ \DRMIC log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13432" r="17454" b="12035"/>
          <a:stretch/>
        </p:blipFill>
        <p:spPr bwMode="auto">
          <a:xfrm>
            <a:off x="3671900" y="5949280"/>
            <a:ext cx="1800200" cy="6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1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ikdörtgen 11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2402" name="Picture 4" descr="041300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651" y="1138643"/>
            <a:ext cx="2952327" cy="393566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5989" name="Picture 5" descr="041300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308" y="1165345"/>
            <a:ext cx="2932591" cy="385787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5990" name="Picture 6" descr="041300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689" y="1165344"/>
            <a:ext cx="2883830" cy="384394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5991" name="Picture 7" descr="041300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596" y="1138643"/>
            <a:ext cx="2923303" cy="389734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5992" name="Picture 8" descr="0413004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217" y="1138643"/>
            <a:ext cx="2962775" cy="394959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5993" name="Picture 9" descr="0414003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744" y="1165345"/>
            <a:ext cx="2922142" cy="389619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5994" name="Picture 10" descr="050500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014" y="1196752"/>
            <a:ext cx="2952327" cy="393566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31265" y="288208"/>
            <a:ext cx="7772400" cy="1524000"/>
          </a:xfrm>
        </p:spPr>
        <p:txBody>
          <a:bodyPr>
            <a:noAutofit/>
          </a:bodyPr>
          <a:lstStyle/>
          <a:p>
            <a:r>
              <a:rPr lang="tr-T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DOCTOR,  CAN YOU SAVE ME FROM RECURRENCE OF MY  SKIN CANCER PLEASE ? </a:t>
            </a:r>
            <a:endParaRPr lang="tr-TR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369668" y="4796474"/>
            <a:ext cx="6417734" cy="939801"/>
          </a:xfrm>
        </p:spPr>
        <p:txBody>
          <a:bodyPr>
            <a:normAutofit/>
          </a:bodyPr>
          <a:lstStyle/>
          <a:p>
            <a:r>
              <a:rPr lang="tr-TR" sz="1600" dirty="0" smtClean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TRIANGULAR CLOSURE TECHNIQUE – </a:t>
            </a:r>
            <a:r>
              <a:rPr lang="tr-TR" sz="1600" dirty="0" smtClean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MUTAF </a:t>
            </a:r>
            <a:endParaRPr lang="tr-TR" sz="1600" dirty="0">
              <a:solidFill>
                <a:schemeClr val="bg2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4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40242" y="609329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63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5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25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25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25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25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25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681004" y="1196752"/>
            <a:ext cx="7772400" cy="1524000"/>
          </a:xfrm>
        </p:spPr>
        <p:txBody>
          <a:bodyPr>
            <a:normAutofit/>
          </a:bodyPr>
          <a:lstStyle/>
          <a:p>
            <a:r>
              <a:rPr lang="tr-T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MOST COMMON CANCER IN WOMEN POPULATION </a:t>
            </a:r>
            <a:br>
              <a:rPr lang="tr-T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1/9</a:t>
            </a:r>
            <a:r>
              <a:rPr lang="tr-T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tr-T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tr-T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3314" name="Picture 2" descr="E:\SANKO\SANKO MASAÜSTÜ\sunum ve konferanslar\breast canc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214" y="2561147"/>
            <a:ext cx="3475064" cy="2612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43293" y="5974255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lika\Desktop\IPHONE6-0CAK 2016\106APPLE\IMG_69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5"/>
          <a:stretch/>
        </p:blipFill>
        <p:spPr bwMode="auto">
          <a:xfrm>
            <a:off x="2685103" y="1697330"/>
            <a:ext cx="3980952" cy="3610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4853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7" name="Picture 2" descr="F:\tramflep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83" t="3983" b="2334"/>
          <a:stretch/>
        </p:blipFill>
        <p:spPr bwMode="auto">
          <a:xfrm>
            <a:off x="3619103" y="1779449"/>
            <a:ext cx="2058674" cy="3091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 descr="F:\tramflep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12" t="3983" r="35092" b="2334"/>
          <a:stretch/>
        </p:blipFill>
        <p:spPr bwMode="auto">
          <a:xfrm>
            <a:off x="3634017" y="1779448"/>
            <a:ext cx="2036108" cy="3091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8" name="Picture 2" descr="F:\tramflep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83" r="70008" b="2334"/>
          <a:stretch/>
        </p:blipFill>
        <p:spPr bwMode="auto">
          <a:xfrm>
            <a:off x="3611497" y="1772816"/>
            <a:ext cx="2106090" cy="3091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4" name="Başlık 1"/>
          <p:cNvSpPr>
            <a:spLocks noGrp="1"/>
          </p:cNvSpPr>
          <p:nvPr>
            <p:ph type="title"/>
          </p:nvPr>
        </p:nvSpPr>
        <p:spPr>
          <a:xfrm>
            <a:off x="457200" y="441870"/>
            <a:ext cx="8229600" cy="1143000"/>
          </a:xfrm>
        </p:spPr>
        <p:txBody>
          <a:bodyPr>
            <a:normAutofit/>
          </a:bodyPr>
          <a:lstStyle/>
          <a:p>
            <a:r>
              <a:rPr lang="tr-TR" sz="2000" b="1" spc="300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DOCTOR, I FEEL MYSELF HALF </a:t>
            </a:r>
            <a:r>
              <a:rPr lang="tr-TR" sz="2000" b="1" spc="300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  <a:sym typeface="Wingdings" panose="05000000000000000000" pitchFamily="2" charset="2"/>
              </a:rPr>
              <a:t> </a:t>
            </a:r>
            <a:endParaRPr lang="tr-TR" sz="2000" b="1" spc="30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Metin kutusu 1"/>
          <p:cNvSpPr txBox="1">
            <a:spLocks noChangeArrowheads="1"/>
          </p:cNvSpPr>
          <p:nvPr/>
        </p:nvSpPr>
        <p:spPr bwMode="auto">
          <a:xfrm>
            <a:off x="1300068" y="5140426"/>
            <a:ext cx="6696744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tr-TR" altLang="tr-TR" sz="2000" b="1" spc="300" dirty="0" err="1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Breast</a:t>
            </a:r>
            <a:r>
              <a:rPr lang="tr-TR" altLang="tr-TR" sz="2000" b="1" spc="3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tr-TR" altLang="tr-TR" sz="2000" b="1" spc="300" dirty="0" err="1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Reconstruction</a:t>
            </a:r>
            <a:r>
              <a:rPr lang="tr-TR" altLang="tr-TR" sz="2000" b="1" spc="30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algn="ctr" eaLnBrk="1" hangingPunct="1">
              <a:buClrTx/>
              <a:buSzTx/>
              <a:buFontTx/>
              <a:buNone/>
            </a:pPr>
            <a:r>
              <a:rPr lang="tr-TR" altLang="tr-TR" sz="1100" b="1" spc="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( </a:t>
            </a:r>
            <a:r>
              <a:rPr lang="tr-TR" altLang="tr-TR" sz="1100" b="1" spc="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Following</a:t>
            </a:r>
            <a:r>
              <a:rPr lang="tr-TR" altLang="tr-TR" sz="1100" b="1" spc="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1100" b="1" spc="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Removal</a:t>
            </a:r>
            <a:r>
              <a:rPr lang="tr-TR" altLang="tr-TR" sz="1100" b="1" spc="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of </a:t>
            </a:r>
            <a:r>
              <a:rPr lang="tr-TR" altLang="tr-TR" sz="1100" b="1" spc="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Breast</a:t>
            </a:r>
            <a:r>
              <a:rPr lang="tr-TR" altLang="tr-TR" sz="1100" b="1" spc="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1100" b="1" spc="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for</a:t>
            </a:r>
            <a:r>
              <a:rPr lang="tr-TR" altLang="tr-TR" sz="1100" b="1" spc="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1100" b="1" spc="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Cancer</a:t>
            </a:r>
            <a:r>
              <a:rPr lang="tr-TR" altLang="tr-TR" sz="1100" b="1" spc="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1100" b="1" spc="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Treatment</a:t>
            </a:r>
            <a:r>
              <a:rPr lang="tr-TR" altLang="tr-TR" sz="1100" b="1" spc="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) </a:t>
            </a:r>
          </a:p>
        </p:txBody>
      </p:sp>
      <p:pic>
        <p:nvPicPr>
          <p:cNvPr id="9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71773" y="6199593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0928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Metin Yer Tutucusu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3315" name="Picture 3" descr="E:\SANKO\SANKO MASAÜSTÜ\sunum ve konferanslar\diep-flap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756" y="1556792"/>
            <a:ext cx="6966520" cy="312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93100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1403648" y="624524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DIEP – </a:t>
            </a:r>
            <a:r>
              <a:rPr lang="tr-TR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Deep</a:t>
            </a:r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Inferior</a:t>
            </a:r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Epigastric</a:t>
            </a:r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Flap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722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1266" name="Picture 2" descr="F:\image012.99121955_st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778"/>
          <a:stretch/>
        </p:blipFill>
        <p:spPr bwMode="auto">
          <a:xfrm>
            <a:off x="2339752" y="1407893"/>
            <a:ext cx="2170767" cy="3136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" name="Picture 2" descr="F:\image012.99121955_st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 bwMode="auto">
          <a:xfrm>
            <a:off x="4510519" y="1400256"/>
            <a:ext cx="2280858" cy="31440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79037" y="6025395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1"/>
          <p:cNvSpPr txBox="1">
            <a:spLocks noChangeArrowheads="1"/>
          </p:cNvSpPr>
          <p:nvPr/>
        </p:nvSpPr>
        <p:spPr bwMode="auto">
          <a:xfrm>
            <a:off x="1162147" y="4757138"/>
            <a:ext cx="6696744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tr-TR" altLang="tr-TR" sz="2000" b="1" spc="300" dirty="0" err="1" smtClean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Breast</a:t>
            </a:r>
            <a:r>
              <a:rPr lang="tr-TR" altLang="tr-TR" sz="2000" b="1" spc="300" dirty="0" smtClean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altLang="tr-TR" sz="2000" b="1" spc="300" dirty="0" err="1" smtClean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Reconstruction</a:t>
            </a:r>
            <a:r>
              <a:rPr lang="tr-TR" altLang="tr-TR" sz="2000" b="1" spc="300" dirty="0" smtClean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ctr" eaLnBrk="1" hangingPunct="1">
              <a:buClrTx/>
              <a:buSzTx/>
              <a:buFontTx/>
              <a:buNone/>
            </a:pPr>
            <a:r>
              <a:rPr lang="tr-TR" altLang="tr-TR" sz="11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 </a:t>
            </a:r>
            <a:r>
              <a:rPr lang="tr-TR" altLang="tr-TR" sz="110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Following</a:t>
            </a:r>
            <a:r>
              <a:rPr lang="tr-TR" altLang="tr-TR" sz="11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altLang="tr-TR" sz="110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Removal</a:t>
            </a:r>
            <a:r>
              <a:rPr lang="tr-TR" altLang="tr-TR" sz="11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of </a:t>
            </a:r>
            <a:r>
              <a:rPr lang="tr-TR" altLang="tr-TR" sz="110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Breast</a:t>
            </a:r>
            <a:r>
              <a:rPr lang="tr-TR" altLang="tr-TR" sz="11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altLang="tr-TR" sz="110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</a:t>
            </a:r>
            <a:r>
              <a:rPr lang="tr-TR" altLang="tr-TR" sz="11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altLang="tr-TR" sz="110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Cancer</a:t>
            </a:r>
            <a:r>
              <a:rPr lang="tr-TR" altLang="tr-TR" sz="11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altLang="tr-TR" sz="110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Treatment</a:t>
            </a:r>
            <a:r>
              <a:rPr lang="tr-TR" altLang="tr-TR" sz="11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) 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1403648" y="624524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DIEP – </a:t>
            </a:r>
            <a:r>
              <a:rPr lang="tr-TR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Deep</a:t>
            </a:r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Inferior</a:t>
            </a:r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Epigastric</a:t>
            </a:r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Flap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78658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6" name="Grup 5"/>
          <p:cNvGrpSpPr/>
          <p:nvPr/>
        </p:nvGrpSpPr>
        <p:grpSpPr>
          <a:xfrm>
            <a:off x="122312" y="3025636"/>
            <a:ext cx="9036496" cy="1989166"/>
            <a:chOff x="0" y="2832939"/>
            <a:chExt cx="10129030" cy="2469896"/>
          </a:xfrm>
        </p:grpSpPr>
        <p:pic>
          <p:nvPicPr>
            <p:cNvPr id="8194" name="Picture 2" descr="C:\Users\alika\Desktop\mommymakeover\IMG_1668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03" t="24104" r="10588" b="16395"/>
            <a:stretch/>
          </p:blipFill>
          <p:spPr bwMode="auto">
            <a:xfrm>
              <a:off x="7574322" y="2832939"/>
              <a:ext cx="2554708" cy="24698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5" name="Picture 3" descr="C:\Users\alika\Desktop\mommymakeover\IMG_1668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8" t="24105" r="55513" b="15352"/>
            <a:stretch/>
          </p:blipFill>
          <p:spPr bwMode="auto">
            <a:xfrm>
              <a:off x="5076055" y="2832939"/>
              <a:ext cx="2531689" cy="24698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8" name="Picture 2" descr="C:\Users\alika\Desktop\mommymakeover\IMG_1669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7" t="11201" r="59019" b="27109"/>
            <a:stretch/>
          </p:blipFill>
          <p:spPr bwMode="auto">
            <a:xfrm>
              <a:off x="0" y="2832940"/>
              <a:ext cx="2694925" cy="24698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C:\Users\alika\Desktop\mommymakeover\IMG_1669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95" t="11201" r="12353" b="27766"/>
            <a:stretch/>
          </p:blipFill>
          <p:spPr bwMode="auto">
            <a:xfrm>
              <a:off x="2513998" y="2832940"/>
              <a:ext cx="2717374" cy="24698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779912" y="6190778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Metin kutusu 14"/>
          <p:cNvSpPr txBox="1"/>
          <p:nvPr/>
        </p:nvSpPr>
        <p:spPr>
          <a:xfrm>
            <a:off x="1204523" y="5157192"/>
            <a:ext cx="6624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BILATERAL DIEP – </a:t>
            </a:r>
            <a:r>
              <a:rPr lang="tr-TR" sz="16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Deep</a:t>
            </a:r>
            <a:r>
              <a:rPr lang="tr-TR" sz="16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16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Inferior</a:t>
            </a:r>
            <a:r>
              <a:rPr lang="tr-TR" sz="16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16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Epigastric</a:t>
            </a:r>
            <a:r>
              <a:rPr lang="tr-TR" sz="16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16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Flap</a:t>
            </a:r>
            <a:r>
              <a:rPr lang="tr-TR" sz="16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tr-TR" sz="1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1394495" y="1412776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BREAST RECONSTRUCTION 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1109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067" name="Picture 19" descr="C:\Users\mmutaf\Desktop\PROJE STUDYO\BreastRecon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0024" b="18950"/>
          <a:stretch/>
        </p:blipFill>
        <p:spPr bwMode="auto">
          <a:xfrm>
            <a:off x="827584" y="2204864"/>
            <a:ext cx="7620000" cy="2429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4073121" y="609329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1497732" y="5229200"/>
            <a:ext cx="6624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dirty="0" smtClean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LATISSIMUS DORSI FLAP + IMPLANT</a:t>
            </a:r>
            <a:endParaRPr lang="tr-TR" sz="1200" dirty="0">
              <a:solidFill>
                <a:schemeClr val="bg2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6563" y="1127760"/>
            <a:ext cx="7772400" cy="1524000"/>
          </a:xfrm>
        </p:spPr>
        <p:txBody>
          <a:bodyPr>
            <a:normAutofit/>
          </a:bodyPr>
          <a:lstStyle/>
          <a:p>
            <a:r>
              <a:rPr lang="tr-T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BREAST RECONSTRUCTION </a:t>
            </a:r>
            <a:endParaRPr lang="tr-T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4530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Metin kutusu 3"/>
          <p:cNvSpPr txBox="1"/>
          <p:nvPr/>
        </p:nvSpPr>
        <p:spPr>
          <a:xfrm>
            <a:off x="3347864" y="244652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AESTHETIC PLASTIC SURGERY</a:t>
            </a:r>
            <a:endParaRPr lang="tr-TR" dirty="0"/>
          </a:p>
        </p:txBody>
      </p:sp>
      <p:pic>
        <p:nvPicPr>
          <p:cNvPr id="10242" name="Picture 2" descr="http://blogs.jpmsonline.com/wp-content/uploads/2016/01/o-WOMEN-VIOLENCE-facebook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93" y="1385179"/>
            <a:ext cx="7056784" cy="352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diggingdeepersite.files.wordpress.com/2016/01/unresolved-anger.jpg?w=127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7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81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3347864" y="244652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AESTHETIC PLASTIC SURGERY</a:t>
            </a:r>
            <a:endParaRPr lang="tr-TR" dirty="0"/>
          </a:p>
        </p:txBody>
      </p:sp>
      <p:pic>
        <p:nvPicPr>
          <p:cNvPr id="10244" name="Picture 4" descr="https://agenda.weforum.org/wp-content/uploads/2015/06/Angelina_Jolie_1-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3749" cy="585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Dikdörtgen"/>
          <p:cNvSpPr/>
          <p:nvPr/>
        </p:nvSpPr>
        <p:spPr>
          <a:xfrm>
            <a:off x="0" y="5643578"/>
            <a:ext cx="9144000" cy="12144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250" name="Picture 10" descr="http://img.haberler.com/haber/707/kadina-yonelik-siddete-erkeklerin-bahaneleri-5405707_8783_o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65" y="5146760"/>
            <a:ext cx="2852065" cy="171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://mollagoogle.com/wp-content/uploads/2015/12/Kad%C4%B1na-Y%C3%B6nelik-%C5%9Eiddet.jpe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571" y="5144162"/>
            <a:ext cx="2577199" cy="171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72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60173" y="6181489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68444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quotehd.com/imagequotes/authors35/tmb/ivana-trump-looking-good-is-the-best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5" r="10947" b="14864"/>
          <a:stretch/>
        </p:blipFill>
        <p:spPr bwMode="auto">
          <a:xfrm>
            <a:off x="3326540" y="1700808"/>
            <a:ext cx="2667929" cy="2933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7163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Metin kutusu 3"/>
          <p:cNvSpPr txBox="1"/>
          <p:nvPr/>
        </p:nvSpPr>
        <p:spPr>
          <a:xfrm>
            <a:off x="3347864" y="244652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AESTHETIC PLASTIC SURGERY</a:t>
            </a:r>
            <a:endParaRPr lang="tr-TR" dirty="0"/>
          </a:p>
        </p:txBody>
      </p:sp>
      <p:pic>
        <p:nvPicPr>
          <p:cNvPr id="7" name="Picture 14" descr="https://s-media-cache-ak0.pinimg.com/736x/39/c5/b2/39c5b268175043c4bcbc4f637e78bbe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15836"/>
            <a:ext cx="4346481" cy="272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54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698" name="1 Dikdörtgen"/>
          <p:cNvSpPr>
            <a:spLocks noChangeArrowheads="1"/>
          </p:cNvSpPr>
          <p:nvPr/>
        </p:nvSpPr>
        <p:spPr bwMode="auto">
          <a:xfrm>
            <a:off x="3662135" y="1468284"/>
            <a:ext cx="18197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tr-TR" altLang="tr-TR" sz="1600" b="1" dirty="0" err="1" smtClean="0">
                <a:solidFill>
                  <a:schemeClr val="bg1"/>
                </a:solidFill>
                <a:latin typeface="Tahoma" pitchFamily="34" charset="0"/>
              </a:rPr>
              <a:t>Facial</a:t>
            </a:r>
            <a:r>
              <a:rPr lang="tr-TR" altLang="tr-TR" sz="1600" b="1" dirty="0" smtClean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tr-TR" altLang="tr-TR" sz="1600" b="1" dirty="0" err="1" smtClean="0">
                <a:solidFill>
                  <a:schemeClr val="bg1"/>
                </a:solidFill>
                <a:latin typeface="Tahoma" pitchFamily="34" charset="0"/>
              </a:rPr>
              <a:t>Fractures</a:t>
            </a:r>
            <a:endParaRPr lang="tr-TR" altLang="tr-TR" sz="16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4" name="Başlık 1"/>
          <p:cNvSpPr txBox="1">
            <a:spLocks/>
          </p:cNvSpPr>
          <p:nvPr/>
        </p:nvSpPr>
        <p:spPr>
          <a:xfrm>
            <a:off x="457200" y="696042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 err="1" smtClean="0">
                <a:solidFill>
                  <a:schemeClr val="bg1"/>
                </a:solidFill>
              </a:rPr>
              <a:t>Violence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A</a:t>
            </a:r>
            <a:r>
              <a:rPr lang="tr-TR" dirty="0" err="1" smtClean="0">
                <a:solidFill>
                  <a:schemeClr val="bg1"/>
                </a:solidFill>
              </a:rPr>
              <a:t>gainst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r>
              <a:rPr lang="tr-TR" dirty="0" err="1" smtClean="0">
                <a:solidFill>
                  <a:schemeClr val="bg1"/>
                </a:solidFill>
              </a:rPr>
              <a:t>Women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12290" name="Picture 2" descr="F:\FON_PIN_30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343" y="2348880"/>
            <a:ext cx="3810000" cy="284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66477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698" name="1 Dikdörtgen"/>
          <p:cNvSpPr>
            <a:spLocks noChangeArrowheads="1"/>
          </p:cNvSpPr>
          <p:nvPr/>
        </p:nvSpPr>
        <p:spPr bwMode="auto">
          <a:xfrm>
            <a:off x="3369173" y="3863239"/>
            <a:ext cx="25496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tr-TR" altLang="tr-T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LASERATIONS AND CUTS </a:t>
            </a:r>
            <a:endParaRPr lang="tr-TR" altLang="tr-T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29699" name="Picture 2" descr="G:\ozel hasta foto\FACIAL RECONSTRUCTION\ÖZGÜR MERCAN 02.2012\ÖZGÜR MERC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6" y="715863"/>
            <a:ext cx="2197100" cy="2928937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2" descr="E:\ozel hasta foto\FACIAL RECONSTRUCTION\ÖZGÜR MERCAN 02.2012\ÖZGÜR MERCAN 03.2012\ÖZGÜR MERCAN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23334"/>
          <a:stretch>
            <a:fillRect/>
          </a:stretch>
        </p:blipFill>
        <p:spPr bwMode="auto">
          <a:xfrm>
            <a:off x="4675257" y="698400"/>
            <a:ext cx="2357438" cy="29464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2" descr="http://www.cosmeticsurgerytruth.com/blog/wp-content/uploads/2011/09/comp_dog_ss1_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59935" r="36269" b="7040"/>
          <a:stretch>
            <a:fillRect/>
          </a:stretch>
        </p:blipFill>
        <p:spPr bwMode="auto">
          <a:xfrm>
            <a:off x="2406905" y="3721354"/>
            <a:ext cx="2165095" cy="1947154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2" descr="http://www.cosmeticsurgerytruth.com/blog/wp-content/uploads/2011/09/comp_dog_ss1_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1" t="4135" r="10197" b="64528"/>
          <a:stretch>
            <a:fillRect/>
          </a:stretch>
        </p:blipFill>
        <p:spPr bwMode="auto">
          <a:xfrm>
            <a:off x="4680271" y="3692753"/>
            <a:ext cx="2348777" cy="1975755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aşlık 1"/>
          <p:cNvSpPr txBox="1">
            <a:spLocks/>
          </p:cNvSpPr>
          <p:nvPr/>
        </p:nvSpPr>
        <p:spPr>
          <a:xfrm>
            <a:off x="467306" y="33265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 err="1" smtClean="0">
                <a:solidFill>
                  <a:schemeClr val="bg1"/>
                </a:solidFill>
              </a:rPr>
              <a:t>Violence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A</a:t>
            </a:r>
            <a:r>
              <a:rPr lang="tr-TR" dirty="0" err="1" smtClean="0">
                <a:solidFill>
                  <a:schemeClr val="bg1"/>
                </a:solidFill>
              </a:rPr>
              <a:t>gainst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r>
              <a:rPr lang="tr-TR" dirty="0" err="1" smtClean="0">
                <a:solidFill>
                  <a:schemeClr val="bg1"/>
                </a:solidFill>
              </a:rPr>
              <a:t>Women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10" name="1 Dikdörtgen"/>
          <p:cNvSpPr>
            <a:spLocks noChangeArrowheads="1"/>
          </p:cNvSpPr>
          <p:nvPr/>
        </p:nvSpPr>
        <p:spPr bwMode="auto">
          <a:xfrm>
            <a:off x="3369173" y="5805264"/>
            <a:ext cx="23455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tr-TR" altLang="tr-TR" sz="1600" b="1" dirty="0" err="1" smtClean="0">
                <a:solidFill>
                  <a:schemeClr val="bg1"/>
                </a:solidFill>
                <a:latin typeface="Tahoma" pitchFamily="34" charset="0"/>
              </a:rPr>
              <a:t>Cuts</a:t>
            </a:r>
            <a:r>
              <a:rPr lang="tr-TR" altLang="tr-TR" sz="1600" b="1" dirty="0" smtClean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tr-TR" altLang="tr-TR" sz="1600" b="1" dirty="0" err="1" smtClean="0">
                <a:solidFill>
                  <a:schemeClr val="bg1"/>
                </a:solidFill>
                <a:latin typeface="Tahoma" pitchFamily="34" charset="0"/>
              </a:rPr>
              <a:t>and</a:t>
            </a:r>
            <a:r>
              <a:rPr lang="tr-TR" altLang="tr-TR" sz="1600" b="1" dirty="0" smtClean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tr-TR" altLang="tr-TR" sz="1600" b="1" dirty="0" err="1" smtClean="0">
                <a:solidFill>
                  <a:schemeClr val="bg1"/>
                </a:solidFill>
                <a:latin typeface="Tahoma" pitchFamily="34" charset="0"/>
              </a:rPr>
              <a:t>Lacerations</a:t>
            </a:r>
            <a:endParaRPr lang="tr-TR" altLang="tr-TR" sz="1600" b="1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25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8688" name="Picture 37" descr="satı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064844"/>
            <a:ext cx="2505492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6" name="Oval 28"/>
          <p:cNvSpPr>
            <a:spLocks noChangeArrowheads="1"/>
          </p:cNvSpPr>
          <p:nvPr/>
        </p:nvSpPr>
        <p:spPr bwMode="auto">
          <a:xfrm>
            <a:off x="683568" y="2487791"/>
            <a:ext cx="1438223" cy="1546583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tr-TR" altLang="tr-TR" sz="1800">
              <a:latin typeface="Tahoma" pitchFamily="34" charset="0"/>
            </a:endParaRPr>
          </a:p>
        </p:txBody>
      </p:sp>
      <p:pic>
        <p:nvPicPr>
          <p:cNvPr id="28685" name="Picture 40" descr="tabanca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932" y="4293096"/>
            <a:ext cx="3576030" cy="954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Dikdörtgen"/>
          <p:cNvSpPr/>
          <p:nvPr/>
        </p:nvSpPr>
        <p:spPr>
          <a:xfrm>
            <a:off x="2385811" y="908720"/>
            <a:ext cx="4530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r-TR" sz="24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VIOLENCE AGAINST WOMAN </a:t>
            </a:r>
            <a:endParaRPr lang="tr-TR" sz="24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8682" name="Picture 31" descr="bicak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15789"/>
            <a:ext cx="3162106" cy="12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30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Metin kutusu 3"/>
          <p:cNvSpPr txBox="1"/>
          <p:nvPr/>
        </p:nvSpPr>
        <p:spPr>
          <a:xfrm>
            <a:off x="3347864" y="244652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AESTHETIC PLASTIC SURGERY</a:t>
            </a:r>
            <a:endParaRPr lang="tr-TR" dirty="0"/>
          </a:p>
        </p:txBody>
      </p:sp>
      <p:pic>
        <p:nvPicPr>
          <p:cNvPr id="10248" name="Picture 8" descr="http://4.bp.blogspot.com/-WHFpdv3aLhk/VO1vQTT_KNI/AAAAAAAAIGM/-piyOBqwNL4/s1600/Acid%2Battack%2BNepa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16832"/>
            <a:ext cx="4913734" cy="240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14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0" y="1"/>
            <a:ext cx="9144000" cy="623731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1266" name="Picture 2" descr="Acid Attacks&#10;by Dr. Jagjit Khosla&#10; 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20688"/>
            <a:ext cx="607695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827584" y="5572104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HOW I CAN GET MY FACE BACK ? </a:t>
            </a:r>
            <a:endParaRPr lang="tr-TR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4025521" y="6276543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51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1"/>
            <a:ext cx="9144000" cy="6156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Metin kutusu 3"/>
          <p:cNvSpPr txBox="1"/>
          <p:nvPr/>
        </p:nvSpPr>
        <p:spPr>
          <a:xfrm>
            <a:off x="2529359" y="5270529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VIOLENT </a:t>
            </a:r>
          </a:p>
          <a:p>
            <a:pPr algn="ctr"/>
            <a:r>
              <a:rPr lang="tr-TR" dirty="0" smtClean="0"/>
              <a:t> </a:t>
            </a:r>
          </a:p>
        </p:txBody>
      </p:sp>
      <p:pic>
        <p:nvPicPr>
          <p:cNvPr id="5123" name="Picture 3" descr="C:\Users\alika\Desktop\IPHONE6-0CAK 2016\107APPLE\IMG_73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778" r="10444" b="18612"/>
          <a:stretch/>
        </p:blipFill>
        <p:spPr bwMode="auto">
          <a:xfrm>
            <a:off x="3607941" y="2501541"/>
            <a:ext cx="185668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bodhem13486\Downloads\IMG_59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035951" y="1583214"/>
            <a:ext cx="5072098" cy="3804074"/>
          </a:xfrm>
          <a:prstGeom prst="rect">
            <a:avLst/>
          </a:prstGeom>
          <a:noFill/>
        </p:spPr>
      </p:pic>
      <p:sp>
        <p:nvSpPr>
          <p:cNvPr id="2" name="Metin kutusu 1"/>
          <p:cNvSpPr txBox="1"/>
          <p:nvPr/>
        </p:nvSpPr>
        <p:spPr>
          <a:xfrm>
            <a:off x="3095836" y="1844824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12</a:t>
            </a:r>
            <a:r>
              <a:rPr lang="tr-T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YEARS </a:t>
            </a:r>
            <a:endParaRPr lang="tr-T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4025521" y="627114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2409" y="116632"/>
            <a:ext cx="8229600" cy="12510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VIOLENCE AGAINST WOMEN </a:t>
            </a:r>
            <a:b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ACID </a:t>
            </a:r>
            <a:r>
              <a:rPr lang="tr-TR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BURN </a:t>
            </a:r>
            <a:endParaRPr lang="tr-TR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9624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1"/>
            <a:ext cx="9144000" cy="60932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Picture 3" descr="C:\Users\mehmet.mutaf\Desktop\ACIBADEM ARŞİV- 2016-01-12\SERAP MERT\CANON-24 EKİM 2015 0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572" t="3929" r="24524" b="10000"/>
          <a:stretch/>
        </p:blipFill>
        <p:spPr bwMode="auto">
          <a:xfrm>
            <a:off x="24882" y="1166530"/>
            <a:ext cx="4066618" cy="4495665"/>
          </a:xfrm>
          <a:prstGeom prst="rect">
            <a:avLst/>
          </a:prstGeom>
          <a:noFill/>
        </p:spPr>
      </p:pic>
      <p:pic>
        <p:nvPicPr>
          <p:cNvPr id="9" name="Picture 4" descr="C:\Users\mehmet.mutaf\Desktop\ACIBADEM ARŞİV- 2016-01-12\SERAP MERT\CANON-24 EKİM 2015 0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0064"/>
          <a:stretch/>
        </p:blipFill>
        <p:spPr bwMode="auto">
          <a:xfrm>
            <a:off x="3816834" y="1195807"/>
            <a:ext cx="5355393" cy="4466388"/>
          </a:xfrm>
          <a:prstGeom prst="rect">
            <a:avLst/>
          </a:prstGeom>
          <a:noFill/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57200" y="-84532"/>
            <a:ext cx="8229600" cy="12510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VIOLENCE AGAINST WOMEN </a:t>
            </a:r>
            <a:b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ACID </a:t>
            </a:r>
            <a:r>
              <a:rPr lang="tr-TR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BURN </a:t>
            </a:r>
            <a:endParaRPr lang="tr-TR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0747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1"/>
            <a:ext cx="9144000" cy="61866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Picture 5" descr="C:\Users\mehmet.mutaf\Desktop\ACIBADEM ARŞİV- 2016-01-12\SERAP MERT\CANON-24 EKİM 2015 1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14" y="92968"/>
            <a:ext cx="9140485" cy="6093657"/>
          </a:xfrm>
          <a:prstGeom prst="rect">
            <a:avLst/>
          </a:prstGeom>
          <a:noFill/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86"/>
            <a:ext cx="8229600" cy="1251062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VIOLENCE AGAINST WOMEN </a:t>
            </a:r>
            <a:b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FACIAL ACID BURN </a:t>
            </a:r>
            <a:endParaRPr lang="tr-TR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4025521" y="627114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94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1"/>
            <a:ext cx="9144000" cy="603038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Picture 3" descr="C:\Users\mehmet.mutaf\Desktop\ACIBADEM ARŞİV- 2016-01-12\SERAP MERT\_DSC59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1778" y="-26031"/>
            <a:ext cx="9144000" cy="6056416"/>
          </a:xfrm>
          <a:prstGeom prst="rect">
            <a:avLst/>
          </a:prstGeom>
          <a:noFill/>
        </p:spPr>
      </p:pic>
      <p:pic>
        <p:nvPicPr>
          <p:cNvPr id="7" name="Picture 4" descr="C:\Users\mehmet.mutaf\Desktop\ACIBADEM ARŞİV- 2016-01-12\SERAP MERT\_DSC59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99592" y="4869160"/>
            <a:ext cx="2288923" cy="15160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86"/>
            <a:ext cx="8229600" cy="1251062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VIOLENCE AGAINST WOMEN </a:t>
            </a:r>
            <a:b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FACIAL ACID BURN </a:t>
            </a:r>
            <a:endParaRPr lang="tr-TR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4025521" y="6156313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10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2230108" y="1511118"/>
            <a:ext cx="4862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DO WE NEED  PLASTIC SURGERY ? </a:t>
            </a:r>
            <a:endParaRPr lang="tr-T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4" name="Picture 4" descr="C:\Users\alika\Desktop\IPHONE6-0CAK 2016\109APPLE\IMG_929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204" y="2492896"/>
            <a:ext cx="3862329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>
                <a:lumMod val="5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1882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/>
          <p:cNvSpPr/>
          <p:nvPr/>
        </p:nvSpPr>
        <p:spPr>
          <a:xfrm>
            <a:off x="0" y="1"/>
            <a:ext cx="9144000" cy="59345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2791925" y="5091247"/>
            <a:ext cx="3626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err="1" smtClean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Lower</a:t>
            </a:r>
            <a:r>
              <a:rPr lang="tr-TR" sz="1400" dirty="0" smtClean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1400" dirty="0" err="1" smtClean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Lid</a:t>
            </a:r>
            <a:r>
              <a:rPr lang="tr-TR" sz="1400" dirty="0" smtClean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1400" dirty="0" err="1" smtClean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Reconstruction</a:t>
            </a:r>
            <a:r>
              <a:rPr lang="tr-TR" sz="1400" dirty="0" smtClean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tr-TR" sz="1400" dirty="0">
              <a:solidFill>
                <a:schemeClr val="bg2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5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4025521" y="6156313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ehmet.mutaf\Desktop\ACIBADEM ARŞİV- 2016-01-12\SERAP MERT\serap mert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3768" y="1178941"/>
            <a:ext cx="4176464" cy="3831575"/>
          </a:xfrm>
          <a:prstGeom prst="rect">
            <a:avLst/>
          </a:prstGeom>
          <a:noFill/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90533" y="-13997"/>
            <a:ext cx="8229600" cy="12510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tr-TR" sz="2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tr-TR" sz="2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VIOLENCE AGAINST WOMEN </a:t>
            </a:r>
            <a:br>
              <a:rPr lang="tr-TR" sz="2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18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FACIAL  ACID BURN </a:t>
            </a:r>
            <a:endParaRPr lang="tr-TR" sz="1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5848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1"/>
            <a:ext cx="9144000" cy="5714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8786" name="Rectangle 3"/>
          <p:cNvSpPr>
            <a:spLocks noChangeArrowheads="1"/>
          </p:cNvSpPr>
          <p:nvPr/>
        </p:nvSpPr>
        <p:spPr bwMode="auto">
          <a:xfrm>
            <a:off x="838200" y="5715000"/>
            <a:ext cx="78486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>
              <a:buClrTx/>
              <a:buSzTx/>
              <a:buFontTx/>
              <a:buNone/>
            </a:pPr>
            <a:endParaRPr lang="tr-TR" altLang="tr-TR" sz="800">
              <a:solidFill>
                <a:schemeClr val="bg1"/>
              </a:solidFill>
              <a:latin typeface="Tahoma" pitchFamily="34" charset="0"/>
            </a:endParaRPr>
          </a:p>
          <a:p>
            <a:pPr algn="ctr">
              <a:buClrTx/>
              <a:buSzTx/>
              <a:buFontTx/>
              <a:buNone/>
            </a:pPr>
            <a:r>
              <a:rPr lang="tr-TR" altLang="tr-TR" sz="800">
                <a:solidFill>
                  <a:schemeClr val="bg1"/>
                </a:solidFill>
                <a:latin typeface="Tahoma" pitchFamily="34" charset="0"/>
              </a:rPr>
              <a:t>Gaziantep Üniversitesi Tıp Fakültesi,  Plastik, Rekonstrüktif ve Estetik Cerrahi Anabilim Dalı - </a:t>
            </a:r>
            <a:r>
              <a:rPr lang="en-US" altLang="tr-TR" sz="80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tr-TR" altLang="tr-TR" sz="800">
                <a:solidFill>
                  <a:schemeClr val="bg1"/>
                </a:solidFill>
                <a:latin typeface="Tahoma" pitchFamily="34" charset="0"/>
              </a:rPr>
              <a:t>2008</a:t>
            </a:r>
          </a:p>
        </p:txBody>
      </p:sp>
      <p:pic>
        <p:nvPicPr>
          <p:cNvPr id="118787" name="Picture 5" descr="Slayt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116" y="1484784"/>
            <a:ext cx="4833912" cy="36254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4025521" y="5992540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47700" y="19305"/>
            <a:ext cx="8229600" cy="1251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VIOLENCE AGAINST WOMEN </a:t>
            </a:r>
            <a:b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ACID BURN </a:t>
            </a:r>
            <a:endParaRPr lang="tr-TR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2791925" y="5246324"/>
            <a:ext cx="3626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err="1" smtClean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After</a:t>
            </a:r>
            <a:r>
              <a:rPr lang="tr-TR" sz="1400" dirty="0" smtClean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 11 </a:t>
            </a:r>
            <a:r>
              <a:rPr lang="tr-TR" sz="1400" dirty="0" err="1" smtClean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previous</a:t>
            </a:r>
            <a:r>
              <a:rPr lang="tr-TR" sz="1400" dirty="0" smtClean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 </a:t>
            </a:r>
            <a:r>
              <a:rPr lang="tr-TR" sz="1400" dirty="0" err="1" smtClean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operations</a:t>
            </a:r>
            <a:r>
              <a:rPr lang="tr-TR" sz="1400" dirty="0" smtClean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 </a:t>
            </a:r>
            <a:r>
              <a:rPr lang="tr-TR" sz="1400" dirty="0" err="1" smtClean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to</a:t>
            </a:r>
            <a:r>
              <a:rPr lang="tr-TR" sz="1400" dirty="0" smtClean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 </a:t>
            </a:r>
            <a:r>
              <a:rPr lang="tr-TR" sz="1400" dirty="0" err="1" smtClean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save</a:t>
            </a:r>
            <a:r>
              <a:rPr lang="tr-TR" sz="1400" dirty="0" smtClean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 her life </a:t>
            </a:r>
            <a:endParaRPr lang="tr-TR" sz="1400" dirty="0">
              <a:solidFill>
                <a:schemeClr val="bg1"/>
              </a:solidFill>
              <a:latin typeface="+mj-lt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62669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1"/>
            <a:ext cx="9144000" cy="59864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9810" name="Rectangle 3"/>
          <p:cNvSpPr>
            <a:spLocks noChangeArrowheads="1"/>
          </p:cNvSpPr>
          <p:nvPr/>
        </p:nvSpPr>
        <p:spPr bwMode="auto">
          <a:xfrm>
            <a:off x="838200" y="5715000"/>
            <a:ext cx="78486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>
              <a:buClrTx/>
              <a:buSzTx/>
              <a:buFontTx/>
              <a:buNone/>
            </a:pPr>
            <a:endParaRPr lang="tr-TR" altLang="tr-TR" sz="800">
              <a:solidFill>
                <a:schemeClr val="bg1"/>
              </a:solidFill>
              <a:latin typeface="Tahoma" pitchFamily="34" charset="0"/>
            </a:endParaRPr>
          </a:p>
          <a:p>
            <a:pPr algn="ctr">
              <a:buClrTx/>
              <a:buSzTx/>
              <a:buFontTx/>
              <a:buNone/>
            </a:pPr>
            <a:r>
              <a:rPr lang="tr-TR" altLang="tr-TR" sz="800">
                <a:solidFill>
                  <a:schemeClr val="bg1"/>
                </a:solidFill>
                <a:latin typeface="Tahoma" pitchFamily="34" charset="0"/>
              </a:rPr>
              <a:t>Gaziantep Üniversitesi Tıp Fakültesi,  Plastik, Rekonstrüktif ve Estetik Cerrahi Anabilim Dalı - </a:t>
            </a:r>
            <a:r>
              <a:rPr lang="en-US" altLang="tr-TR" sz="80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tr-TR" altLang="tr-TR" sz="800">
                <a:solidFill>
                  <a:schemeClr val="bg1"/>
                </a:solidFill>
                <a:latin typeface="Tahoma" pitchFamily="34" charset="0"/>
              </a:rPr>
              <a:t>2008</a:t>
            </a:r>
          </a:p>
        </p:txBody>
      </p:sp>
      <p:pic>
        <p:nvPicPr>
          <p:cNvPr id="119811" name="Picture 5" descr="Slayt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0768"/>
            <a:ext cx="5735537" cy="39117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4025521" y="6156313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57200" y="-27072"/>
            <a:ext cx="8229600" cy="1251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VIOLENCE AGAINST WOMEN </a:t>
            </a:r>
            <a:b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ACID BURN </a:t>
            </a:r>
            <a:endParaRPr lang="tr-TR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644095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1"/>
            <a:ext cx="9144000" cy="60518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0834" name="Rectangle 3"/>
          <p:cNvSpPr>
            <a:spLocks noChangeArrowheads="1"/>
          </p:cNvSpPr>
          <p:nvPr/>
        </p:nvSpPr>
        <p:spPr bwMode="auto">
          <a:xfrm>
            <a:off x="838200" y="5715000"/>
            <a:ext cx="78486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>
              <a:buClrTx/>
              <a:buSzTx/>
              <a:buFontTx/>
              <a:buNone/>
            </a:pPr>
            <a:endParaRPr lang="tr-TR" altLang="tr-TR" sz="800">
              <a:solidFill>
                <a:schemeClr val="bg1"/>
              </a:solidFill>
              <a:latin typeface="Tahoma" pitchFamily="34" charset="0"/>
            </a:endParaRPr>
          </a:p>
          <a:p>
            <a:pPr algn="ctr">
              <a:buClrTx/>
              <a:buSzTx/>
              <a:buFontTx/>
              <a:buNone/>
            </a:pPr>
            <a:r>
              <a:rPr lang="tr-TR" altLang="tr-TR" sz="800">
                <a:solidFill>
                  <a:schemeClr val="bg1"/>
                </a:solidFill>
                <a:latin typeface="Tahoma" pitchFamily="34" charset="0"/>
              </a:rPr>
              <a:t>Gaziantep Üniversitesi Tıp Fakültesi,  Plastik, Rekonstrüktif ve Estetik Cerrahi Anabilim Dalı - </a:t>
            </a:r>
            <a:r>
              <a:rPr lang="en-US" altLang="tr-TR" sz="80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tr-TR" altLang="tr-TR" sz="800">
                <a:solidFill>
                  <a:schemeClr val="bg1"/>
                </a:solidFill>
                <a:latin typeface="Tahoma" pitchFamily="34" charset="0"/>
              </a:rPr>
              <a:t>2008</a:t>
            </a:r>
          </a:p>
        </p:txBody>
      </p:sp>
      <p:pic>
        <p:nvPicPr>
          <p:cNvPr id="120835" name="Picture 5" descr="Slayt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57" t="1746" r="6825"/>
          <a:stretch/>
        </p:blipFill>
        <p:spPr bwMode="auto">
          <a:xfrm>
            <a:off x="2843808" y="1772816"/>
            <a:ext cx="3507394" cy="3217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4025521" y="627114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57200" y="277728"/>
            <a:ext cx="8229600" cy="1251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VIOLENCE AGAINST WOMEN </a:t>
            </a:r>
            <a:b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NECK CONTRACTURE  - ACID BURN </a:t>
            </a:r>
            <a:endParaRPr lang="tr-TR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918156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0" y="1"/>
            <a:ext cx="9144000" cy="5714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1859" name="Picture 37" descr="boyun kontraktu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46" r="-4947"/>
          <a:stretch>
            <a:fillRect/>
          </a:stretch>
        </p:blipFill>
        <p:spPr bwMode="auto">
          <a:xfrm>
            <a:off x="2035391" y="1556792"/>
            <a:ext cx="2727109" cy="3663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0" name="Picture 38" descr="boyun kontrakturu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22" r="13846"/>
          <a:stretch>
            <a:fillRect/>
          </a:stretch>
        </p:blipFill>
        <p:spPr bwMode="auto">
          <a:xfrm>
            <a:off x="4618486" y="1556792"/>
            <a:ext cx="2320077" cy="3663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1" name="Rectangle 41"/>
          <p:cNvSpPr>
            <a:spLocks noChangeArrowheads="1"/>
          </p:cNvSpPr>
          <p:nvPr/>
        </p:nvSpPr>
        <p:spPr bwMode="auto">
          <a:xfrm>
            <a:off x="838200" y="5715000"/>
            <a:ext cx="78486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>
              <a:buClrTx/>
              <a:buSzTx/>
              <a:buFontTx/>
              <a:buNone/>
            </a:pPr>
            <a:endParaRPr lang="tr-TR" altLang="tr-TR" sz="800">
              <a:solidFill>
                <a:schemeClr val="bg1"/>
              </a:solidFill>
              <a:latin typeface="Tahoma" pitchFamily="34" charset="0"/>
            </a:endParaRPr>
          </a:p>
          <a:p>
            <a:pPr algn="ctr">
              <a:buClrTx/>
              <a:buSzTx/>
              <a:buFontTx/>
              <a:buNone/>
            </a:pPr>
            <a:r>
              <a:rPr lang="tr-TR" altLang="tr-TR" sz="800">
                <a:solidFill>
                  <a:schemeClr val="bg1"/>
                </a:solidFill>
                <a:latin typeface="Tahoma" pitchFamily="34" charset="0"/>
              </a:rPr>
              <a:t>Gaziantep Üniversitesi Tıp Fakültesi,  Plastik, Rekonstrüktif ve Estetik Cerrahi Anabilim Dalı - </a:t>
            </a:r>
            <a:r>
              <a:rPr lang="en-US" altLang="tr-TR" sz="80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tr-TR" altLang="tr-TR" sz="800">
                <a:solidFill>
                  <a:schemeClr val="bg1"/>
                </a:solidFill>
                <a:latin typeface="Tahoma" pitchFamily="34" charset="0"/>
              </a:rPr>
              <a:t>2008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86"/>
            <a:ext cx="8229600" cy="1251062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VIOLENCE AGAINST WOMEN </a:t>
            </a:r>
            <a:b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ACID BURN </a:t>
            </a:r>
            <a:endParaRPr lang="tr-TR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4025521" y="5992540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353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1"/>
            <a:ext cx="9144000" cy="5714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2882" name="Rectangle 6"/>
          <p:cNvSpPr>
            <a:spLocks noChangeArrowheads="1"/>
          </p:cNvSpPr>
          <p:nvPr/>
        </p:nvSpPr>
        <p:spPr bwMode="auto">
          <a:xfrm>
            <a:off x="838200" y="5715000"/>
            <a:ext cx="78486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>
              <a:buClrTx/>
              <a:buSzTx/>
              <a:buFontTx/>
              <a:buNone/>
            </a:pPr>
            <a:endParaRPr lang="tr-TR" altLang="tr-TR" sz="800">
              <a:latin typeface="Tahoma" pitchFamily="34" charset="0"/>
            </a:endParaRPr>
          </a:p>
          <a:p>
            <a:pPr algn="ctr">
              <a:buClrTx/>
              <a:buSzTx/>
              <a:buFontTx/>
              <a:buNone/>
            </a:pPr>
            <a:r>
              <a:rPr lang="tr-TR" altLang="tr-TR" sz="800">
                <a:latin typeface="Tahoma" pitchFamily="34" charset="0"/>
              </a:rPr>
              <a:t>Gaziantep Üniversitesi Tıp Fakültesi,  Plastik, Rekonstrüktif ve Estetik Cerrahi Anabilim Dalı - </a:t>
            </a:r>
            <a:r>
              <a:rPr lang="en-US" altLang="tr-TR" sz="800">
                <a:latin typeface="Tahoma" pitchFamily="34" charset="0"/>
              </a:rPr>
              <a:t> </a:t>
            </a:r>
            <a:r>
              <a:rPr lang="tr-TR" altLang="tr-TR" sz="800">
                <a:latin typeface="Tahoma" pitchFamily="34" charset="0"/>
              </a:rPr>
              <a:t>2008</a:t>
            </a:r>
          </a:p>
        </p:txBody>
      </p:sp>
      <p:pic>
        <p:nvPicPr>
          <p:cNvPr id="122883" name="Picture 3" descr="Slayt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7" r="1213" b="-1"/>
          <a:stretch/>
        </p:blipFill>
        <p:spPr bwMode="auto">
          <a:xfrm>
            <a:off x="1591736" y="1628800"/>
            <a:ext cx="6177069" cy="3163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43293" y="5888062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4025521" y="5992540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62069" y="188640"/>
            <a:ext cx="8229600" cy="1251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VIOLENCE AGAINST WOMEN </a:t>
            </a:r>
            <a:b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ACID BURN </a:t>
            </a:r>
            <a:endParaRPr lang="tr-TR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462069" y="6571983"/>
            <a:ext cx="8502419" cy="286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03149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1"/>
            <a:ext cx="9144000" cy="5714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3906" name="Picture 4" descr="DSCN00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/>
          <a:stretch>
            <a:fillRect/>
          </a:stretch>
        </p:blipFill>
        <p:spPr bwMode="auto">
          <a:xfrm>
            <a:off x="1511103" y="1412777"/>
            <a:ext cx="4032447" cy="35283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8" name="Rectangle 41"/>
          <p:cNvSpPr>
            <a:spLocks noChangeArrowheads="1"/>
          </p:cNvSpPr>
          <p:nvPr/>
        </p:nvSpPr>
        <p:spPr bwMode="auto">
          <a:xfrm>
            <a:off x="838200" y="5715000"/>
            <a:ext cx="78486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>
              <a:buClrTx/>
              <a:buSzTx/>
              <a:buFontTx/>
              <a:buNone/>
            </a:pPr>
            <a:endParaRPr lang="tr-TR" altLang="tr-TR" sz="800">
              <a:solidFill>
                <a:schemeClr val="bg1"/>
              </a:solidFill>
              <a:latin typeface="Tahoma" pitchFamily="34" charset="0"/>
            </a:endParaRPr>
          </a:p>
          <a:p>
            <a:pPr algn="ctr">
              <a:buClrTx/>
              <a:buSzTx/>
              <a:buFontTx/>
              <a:buNone/>
            </a:pPr>
            <a:r>
              <a:rPr lang="tr-TR" altLang="tr-TR" sz="800">
                <a:solidFill>
                  <a:schemeClr val="bg1"/>
                </a:solidFill>
                <a:latin typeface="Tahoma" pitchFamily="34" charset="0"/>
              </a:rPr>
              <a:t>Gaziantep Üniversitesi Tıp Fakültesi,  Plastik, Rekonstrüktif ve Estetik Cerrahi Anabilim Dalı - </a:t>
            </a:r>
            <a:r>
              <a:rPr lang="en-US" altLang="tr-TR" sz="80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tr-TR" altLang="tr-TR" sz="800">
                <a:solidFill>
                  <a:schemeClr val="bg1"/>
                </a:solidFill>
                <a:latin typeface="Tahoma" pitchFamily="34" charset="0"/>
              </a:rPr>
              <a:t>2008</a:t>
            </a:r>
          </a:p>
        </p:txBody>
      </p:sp>
      <p:pic>
        <p:nvPicPr>
          <p:cNvPr id="6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4069592" y="5986475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3" descr="slide0045_image1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1412776"/>
            <a:ext cx="2337741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8229600" cy="12510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1234108" y="5157192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WORLD’S FIRST EAR RECONSTRUCTION </a:t>
            </a:r>
            <a:r>
              <a:rPr lang="tr-TR" sz="14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by</a:t>
            </a:r>
            <a:r>
              <a:rPr lang="tr-TR" sz="14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USING ABDOMINAL SKIN</a:t>
            </a:r>
            <a:endParaRPr lang="tr-TR" sz="14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57200" y="6086"/>
            <a:ext cx="8229600" cy="1251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tr-TR" sz="280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tr-TR" sz="280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80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VIOLENCE AGAINST WOMEN </a:t>
            </a:r>
            <a:br>
              <a:rPr lang="tr-TR" sz="280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00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ACID BURN </a:t>
            </a:r>
            <a:endParaRPr lang="tr-TR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04039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0" y="1"/>
            <a:ext cx="9144000" cy="5714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5954" name="Picture 24" descr="slide0046_image1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37312"/>
            <a:ext cx="1874213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Picture 32" descr="slide0084_image11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2"/>
          <a:stretch/>
        </p:blipFill>
        <p:spPr bwMode="auto">
          <a:xfrm>
            <a:off x="3851920" y="1637312"/>
            <a:ext cx="3744416" cy="2896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6" name="Rectangle 35"/>
          <p:cNvSpPr>
            <a:spLocks noChangeArrowheads="1"/>
          </p:cNvSpPr>
          <p:nvPr/>
        </p:nvSpPr>
        <p:spPr bwMode="auto">
          <a:xfrm>
            <a:off x="838200" y="5715000"/>
            <a:ext cx="78486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>
              <a:buClrTx/>
              <a:buSzTx/>
              <a:buFontTx/>
              <a:buNone/>
            </a:pPr>
            <a:endParaRPr lang="tr-TR" altLang="tr-TR" sz="800">
              <a:solidFill>
                <a:schemeClr val="bg1"/>
              </a:solidFill>
              <a:latin typeface="Tahoma" pitchFamily="34" charset="0"/>
            </a:endParaRPr>
          </a:p>
          <a:p>
            <a:pPr algn="ctr">
              <a:buClrTx/>
              <a:buSzTx/>
              <a:buFontTx/>
              <a:buNone/>
            </a:pPr>
            <a:r>
              <a:rPr lang="tr-TR" altLang="tr-TR" sz="800">
                <a:solidFill>
                  <a:schemeClr val="bg1"/>
                </a:solidFill>
                <a:latin typeface="Tahoma" pitchFamily="34" charset="0"/>
              </a:rPr>
              <a:t>Gaziantep Üniversitesi Tıp Fakültesi,  Plastik, Rekonstrüktif ve Estetik Cerrahi Anabilim Dalı - </a:t>
            </a:r>
            <a:r>
              <a:rPr lang="en-US" altLang="tr-TR" sz="80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tr-TR" altLang="tr-TR" sz="800">
                <a:solidFill>
                  <a:schemeClr val="bg1"/>
                </a:solidFill>
                <a:latin typeface="Tahoma" pitchFamily="34" charset="0"/>
              </a:rPr>
              <a:t>2008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1043608" y="5198045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smtClean="0"/>
              <a:t>WORLD’S FIRST EAR RECONSTRUCTION </a:t>
            </a:r>
            <a:r>
              <a:rPr lang="tr-TR" sz="1400" b="1" dirty="0" err="1" smtClean="0"/>
              <a:t>by</a:t>
            </a:r>
            <a:r>
              <a:rPr lang="tr-TR" sz="1400" b="1" dirty="0" smtClean="0"/>
              <a:t> USING ABDOMINAL SKIN</a:t>
            </a:r>
            <a:endParaRPr lang="tr-TR" sz="1400" b="1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86"/>
            <a:ext cx="8229600" cy="1251062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VIOLENCE AGAINST WOMEN </a:t>
            </a:r>
            <a:b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ACID BURN </a:t>
            </a:r>
            <a:endParaRPr lang="tr-TR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90065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/>
          <p:cNvSpPr/>
          <p:nvPr/>
        </p:nvSpPr>
        <p:spPr>
          <a:xfrm>
            <a:off x="0" y="14200"/>
            <a:ext cx="9144000" cy="5714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6979" name="Picture 25" descr="slide0077_image1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>
            <a:fillRect/>
          </a:stretch>
        </p:blipFill>
        <p:spPr bwMode="auto">
          <a:xfrm>
            <a:off x="3549559" y="1833773"/>
            <a:ext cx="2213682" cy="2316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0" name="Picture 26" descr="slide0078_image1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3" r="1639"/>
          <a:stretch>
            <a:fillRect/>
          </a:stretch>
        </p:blipFill>
        <p:spPr bwMode="auto">
          <a:xfrm>
            <a:off x="232962" y="1833773"/>
            <a:ext cx="3329308" cy="2316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3" name="Rectangle 39"/>
          <p:cNvSpPr>
            <a:spLocks noChangeArrowheads="1"/>
          </p:cNvSpPr>
          <p:nvPr/>
        </p:nvSpPr>
        <p:spPr bwMode="auto">
          <a:xfrm>
            <a:off x="838200" y="5715000"/>
            <a:ext cx="78486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>
              <a:buClrTx/>
              <a:buSzTx/>
              <a:buFontTx/>
              <a:buNone/>
            </a:pPr>
            <a:endParaRPr lang="tr-TR" altLang="tr-TR" sz="800">
              <a:solidFill>
                <a:schemeClr val="bg1"/>
              </a:solidFill>
              <a:latin typeface="Tahoma" pitchFamily="34" charset="0"/>
            </a:endParaRPr>
          </a:p>
          <a:p>
            <a:pPr algn="ctr">
              <a:buClrTx/>
              <a:buSzTx/>
              <a:buFontTx/>
              <a:buNone/>
            </a:pPr>
            <a:r>
              <a:rPr lang="tr-TR" altLang="tr-TR" sz="800">
                <a:solidFill>
                  <a:schemeClr val="bg1"/>
                </a:solidFill>
                <a:latin typeface="Tahoma" pitchFamily="34" charset="0"/>
              </a:rPr>
              <a:t>Gaziantep Üniversitesi Tıp Fakültesi,  Plastik, Rekonstrüktif ve Estetik Cerrahi Anabilim Dalı - </a:t>
            </a:r>
            <a:r>
              <a:rPr lang="en-US" altLang="tr-TR" sz="80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tr-TR" altLang="tr-TR" sz="800">
                <a:solidFill>
                  <a:schemeClr val="bg1"/>
                </a:solidFill>
                <a:latin typeface="Tahoma" pitchFamily="34" charset="0"/>
              </a:rPr>
              <a:t>2008</a:t>
            </a:r>
          </a:p>
        </p:txBody>
      </p:sp>
      <p:pic>
        <p:nvPicPr>
          <p:cNvPr id="9" name="Picture 5" descr="slide0079_image1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241" y="1822721"/>
            <a:ext cx="3118330" cy="2338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4025521" y="5992540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etin kutusu 11"/>
          <p:cNvSpPr txBox="1"/>
          <p:nvPr/>
        </p:nvSpPr>
        <p:spPr>
          <a:xfrm>
            <a:off x="1043608" y="5198045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smtClean="0"/>
              <a:t>WORLD’S FIRST EAR RECONSTRUCTION </a:t>
            </a:r>
            <a:r>
              <a:rPr lang="tr-TR" sz="1400" b="1" dirty="0" err="1" smtClean="0"/>
              <a:t>by</a:t>
            </a:r>
            <a:r>
              <a:rPr lang="tr-TR" sz="1400" b="1" dirty="0" smtClean="0"/>
              <a:t> USING ABDOMINAL SKIN</a:t>
            </a:r>
            <a:endParaRPr lang="tr-TR" sz="1400" b="1" dirty="0"/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285"/>
            <a:ext cx="8229600" cy="1251062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VIOLENCE AGAINST WOMEN </a:t>
            </a:r>
            <a:b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ACID BURN </a:t>
            </a:r>
            <a:endParaRPr lang="tr-TR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5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4025521" y="6006739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307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0" y="1"/>
            <a:ext cx="9144000" cy="5714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4025521" y="5992540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26" name="Picture 30" descr="slide0082_image1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181" y="2120255"/>
            <a:ext cx="2422690" cy="1817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1043608" y="4605865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WORLD’S FIRST EAR RECONSTRUCTION </a:t>
            </a:r>
            <a:r>
              <a:rPr lang="tr-TR" sz="14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by</a:t>
            </a:r>
            <a:r>
              <a:rPr lang="tr-TR" sz="14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USING ABDOMINAL SKIN</a:t>
            </a:r>
            <a:endParaRPr lang="tr-TR" sz="14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Picture 4" descr="grup resim 02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4928" r="6891"/>
          <a:stretch/>
        </p:blipFill>
        <p:spPr bwMode="auto">
          <a:xfrm>
            <a:off x="4764871" y="2120255"/>
            <a:ext cx="2221298" cy="1817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23528" y="404664"/>
            <a:ext cx="8229600" cy="1251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2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tr-TR" sz="2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VIOLENCE AGAINST WOMAN - ACID BURN </a:t>
            </a:r>
            <a:endParaRPr lang="tr-TR" sz="2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386555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alika\Desktop\PHOTOS &amp; VIDEOS\HASTALAR\IMG_24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76" t="28246" r="30903" b="24798"/>
          <a:stretch/>
        </p:blipFill>
        <p:spPr bwMode="auto">
          <a:xfrm rot="5400000">
            <a:off x="3146769" y="2335876"/>
            <a:ext cx="2850461" cy="20688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43292" y="6026683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935855" y="118746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DOCTOR, I AM THINKING OF SUICCIDE </a:t>
            </a:r>
            <a:r>
              <a:rPr lang="tr-T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  <a:sym typeface="Wingdings" panose="05000000000000000000" pitchFamily="2" charset="2"/>
              </a:rPr>
              <a:t></a:t>
            </a:r>
            <a:r>
              <a:rPr lang="tr-T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tr-T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3122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0" y="1"/>
            <a:ext cx="9144000" cy="5714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86"/>
            <a:ext cx="8229600" cy="1251062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VIOLENCE AGAINST WOMEN </a:t>
            </a:r>
            <a:b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ACID BURN </a:t>
            </a:r>
            <a:endParaRPr lang="tr-TR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4025521" y="5992540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74" name="Picture 9" descr="grup resim 04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0"/>
          <a:stretch/>
        </p:blipFill>
        <p:spPr bwMode="auto">
          <a:xfrm>
            <a:off x="2859967" y="1588721"/>
            <a:ext cx="3712029" cy="3352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5" name="Picture 6" descr="grup resim 05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197" y="1588721"/>
            <a:ext cx="2514600" cy="3352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6" name="Picture 4" descr="grup resim 04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67" y="1588721"/>
            <a:ext cx="2514600" cy="3352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022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0" y="1"/>
            <a:ext cx="9144000" cy="5714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57200" y="6086"/>
            <a:ext cx="8229600" cy="1251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tr-TR" sz="280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tr-TR" sz="280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80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VIOLENCE AGAINST WOMEN </a:t>
            </a:r>
            <a:br>
              <a:rPr lang="tr-TR" sz="280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00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ACID BURN </a:t>
            </a:r>
            <a:endParaRPr lang="tr-TR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4025521" y="5992540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099" name="Picture 50" descr="041901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8"/>
          <a:stretch>
            <a:fillRect/>
          </a:stretch>
        </p:blipFill>
        <p:spPr bwMode="auto">
          <a:xfrm>
            <a:off x="4552176" y="1505744"/>
            <a:ext cx="2817813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0" name="Picture 58" descr="0419013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05744"/>
            <a:ext cx="268605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15197" y="5888062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460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0" y="1"/>
            <a:ext cx="9144000" cy="5714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4025521" y="5992540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3" name="Picture 9" descr="041901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7813"/>
          <a:stretch>
            <a:fillRect/>
          </a:stretch>
        </p:blipFill>
        <p:spPr bwMode="auto">
          <a:xfrm>
            <a:off x="4572000" y="886976"/>
            <a:ext cx="3787775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4" name="Picture 10" descr="041901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r="10417"/>
          <a:stretch>
            <a:fillRect/>
          </a:stretch>
        </p:blipFill>
        <p:spPr bwMode="auto">
          <a:xfrm>
            <a:off x="914400" y="886976"/>
            <a:ext cx="3638550" cy="499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1645456" y="5094937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BEST REVENGE IS YOUR SUCCES AND HAPPINESS !</a:t>
            </a:r>
            <a:endParaRPr lang="tr-T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2257524" y="4771618"/>
            <a:ext cx="482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Happy</a:t>
            </a:r>
            <a:r>
              <a:rPr lang="tr-T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  <a:r>
              <a:rPr lang="tr-T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r>
              <a:rPr lang="tr-T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a </a:t>
            </a:r>
            <a:r>
              <a:rPr lang="tr-TR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lovely</a:t>
            </a:r>
            <a:r>
              <a:rPr lang="tr-T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daughter</a:t>
            </a:r>
            <a:r>
              <a:rPr lang="tr-T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32813" y="609329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86"/>
            <a:ext cx="8229600" cy="1251062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VIOLENCE AGAINST WOMEN </a:t>
            </a:r>
            <a:b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ACID BURN </a:t>
            </a:r>
            <a:endParaRPr lang="tr-TR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67870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1"/>
            <a:ext cx="9144000" cy="5714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Başlık"/>
          <p:cNvSpPr>
            <a:spLocks noGrp="1"/>
          </p:cNvSpPr>
          <p:nvPr>
            <p:ph type="title"/>
          </p:nvPr>
        </p:nvSpPr>
        <p:spPr>
          <a:xfrm>
            <a:off x="385763" y="5085184"/>
            <a:ext cx="8229600" cy="8683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tr-TR" sz="1600" dirty="0" smtClean="0"/>
              <a:t>ASİYE ENGİZ – 41 Y , </a:t>
            </a:r>
            <a:r>
              <a:rPr lang="tr-TR" sz="1600" dirty="0" err="1" smtClean="0"/>
              <a:t>Burn</a:t>
            </a:r>
            <a:r>
              <a:rPr lang="tr-TR" sz="1600" dirty="0" smtClean="0"/>
              <a:t> </a:t>
            </a:r>
            <a:r>
              <a:rPr lang="tr-TR" sz="1600" dirty="0" err="1" smtClean="0"/>
              <a:t>Injury</a:t>
            </a:r>
            <a:r>
              <a:rPr lang="tr-TR" sz="1600" dirty="0" smtClean="0"/>
              <a:t> at 1 </a:t>
            </a:r>
            <a:r>
              <a:rPr lang="tr-TR" sz="1600" dirty="0" err="1" smtClean="0"/>
              <a:t>yrs</a:t>
            </a:r>
            <a:r>
              <a:rPr lang="tr-TR" sz="1600" dirty="0" smtClean="0"/>
              <a:t> </a:t>
            </a:r>
            <a:r>
              <a:rPr lang="tr-TR" sz="1600" dirty="0" err="1" smtClean="0"/>
              <a:t>old</a:t>
            </a:r>
            <a:r>
              <a:rPr lang="tr-TR" sz="1600" dirty="0" smtClean="0"/>
              <a:t>. </a:t>
            </a:r>
            <a:br>
              <a:rPr lang="tr-TR" sz="1600" dirty="0" smtClean="0"/>
            </a:br>
            <a:r>
              <a:rPr lang="tr-TR" sz="1600" dirty="0" err="1" smtClean="0"/>
              <a:t>She</a:t>
            </a:r>
            <a:r>
              <a:rPr lang="tr-TR" sz="1600" dirty="0" smtClean="0"/>
              <a:t> had 17 </a:t>
            </a:r>
            <a:r>
              <a:rPr lang="tr-TR" sz="1600" dirty="0" err="1" smtClean="0"/>
              <a:t>operations</a:t>
            </a:r>
            <a:r>
              <a:rPr lang="tr-TR" sz="1600" dirty="0" smtClean="0"/>
              <a:t>  </a:t>
            </a:r>
            <a:r>
              <a:rPr lang="tr-TR" sz="1600" dirty="0" err="1" smtClean="0"/>
              <a:t>before</a:t>
            </a:r>
            <a:r>
              <a:rPr lang="tr-TR" sz="1600" dirty="0" smtClean="0"/>
              <a:t> </a:t>
            </a:r>
            <a:r>
              <a:rPr lang="tr-TR" sz="1600" dirty="0" err="1" smtClean="0"/>
              <a:t>she</a:t>
            </a:r>
            <a:r>
              <a:rPr lang="tr-TR" sz="1600" dirty="0" smtClean="0"/>
              <a:t> </a:t>
            </a:r>
            <a:r>
              <a:rPr lang="tr-TR" sz="1600" dirty="0" err="1" smtClean="0"/>
              <a:t>Admit</a:t>
            </a:r>
            <a:r>
              <a:rPr lang="tr-TR" sz="1600" dirty="0" smtClean="0"/>
              <a:t> </a:t>
            </a:r>
            <a:r>
              <a:rPr lang="tr-TR" sz="1600" dirty="0" err="1" smtClean="0"/>
              <a:t>to</a:t>
            </a:r>
            <a:r>
              <a:rPr lang="tr-TR" sz="1600" dirty="0" smtClean="0"/>
              <a:t> </a:t>
            </a:r>
            <a:r>
              <a:rPr lang="tr-TR" sz="1600" dirty="0" err="1" smtClean="0"/>
              <a:t>Our</a:t>
            </a:r>
            <a:r>
              <a:rPr lang="tr-TR" sz="1600" dirty="0" smtClean="0"/>
              <a:t> </a:t>
            </a:r>
            <a:r>
              <a:rPr lang="tr-TR" sz="1600" dirty="0" err="1" smtClean="0"/>
              <a:t>Clinic</a:t>
            </a:r>
            <a:r>
              <a:rPr lang="tr-TR" sz="1400" dirty="0" smtClean="0"/>
              <a:t/>
            </a:r>
            <a:br>
              <a:rPr lang="tr-TR" sz="1400" dirty="0" smtClean="0"/>
            </a:br>
            <a:r>
              <a:rPr lang="tr-TR" sz="1400" dirty="0" smtClean="0"/>
              <a:t/>
            </a:r>
            <a:br>
              <a:rPr lang="tr-TR" sz="1400" dirty="0" smtClean="0"/>
            </a:br>
            <a:r>
              <a:rPr lang="tr-TR" sz="1400" dirty="0" smtClean="0"/>
              <a:t>SHE IS NOT SMILING…</a:t>
            </a:r>
            <a:endParaRPr lang="tr-TR" sz="1400" dirty="0"/>
          </a:p>
        </p:txBody>
      </p:sp>
      <p:pic>
        <p:nvPicPr>
          <p:cNvPr id="134148" name="Picture 2" descr="E:\Muhittin Işık\ASİYE ENGİZ\ASİYE ENGİZ (2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r="20717"/>
          <a:stretch>
            <a:fillRect/>
          </a:stretch>
        </p:blipFill>
        <p:spPr bwMode="auto">
          <a:xfrm>
            <a:off x="0" y="836613"/>
            <a:ext cx="3429000" cy="4037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9" name="Picture 2" descr="E:\Muhittin Işık\ASİYE ENGİZ\ASİYE ENGİZ (20)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r="25916"/>
          <a:stretch>
            <a:fillRect/>
          </a:stretch>
        </p:blipFill>
        <p:spPr bwMode="auto">
          <a:xfrm>
            <a:off x="3071813" y="836613"/>
            <a:ext cx="2857500" cy="4037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0" name="Picture 3" descr="E:\Muhittin Işık\ASİYE ENGİZ\ASİYE ENGİZ (27)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6" r="11227"/>
          <a:stretch>
            <a:fillRect/>
          </a:stretch>
        </p:blipFill>
        <p:spPr bwMode="auto">
          <a:xfrm>
            <a:off x="5929313" y="836614"/>
            <a:ext cx="3214687" cy="4037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11667" y="609329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87761" y="-171400"/>
            <a:ext cx="8229600" cy="1251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I WANT </a:t>
            </a:r>
            <a:r>
              <a:rPr lang="tr-T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MIRACLE </a:t>
            </a:r>
            <a:endParaRPr lang="tr-TR" sz="2800" dirty="0" smtClean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4025521" y="5992540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97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0" y="1"/>
            <a:ext cx="9144000" cy="60932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9268" name="Picture 2" descr="E:\Muhittin Işık\ASİYE ENGİZ\ASİYE ENGİZ (8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38" y="1714500"/>
            <a:ext cx="5757862" cy="385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Başlık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8683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SURGICAL PLAN</a:t>
            </a:r>
            <a:endParaRPr lang="tr-TR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39270" name="Picture 3" descr="E:\Muhittin Işık\ASİYE ENGİZ\ASİYE ENGİZ (8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14"/>
          <a:stretch>
            <a:fillRect/>
          </a:stretch>
        </p:blipFill>
        <p:spPr bwMode="auto">
          <a:xfrm>
            <a:off x="0" y="1714500"/>
            <a:ext cx="4643438" cy="385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43293" y="627114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53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-33338" y="0"/>
            <a:ext cx="9144000" cy="5714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/>
          <p:cNvSpPr/>
          <p:nvPr/>
        </p:nvSpPr>
        <p:spPr>
          <a:xfrm>
            <a:off x="0" y="1"/>
            <a:ext cx="9144000" cy="5714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4025521" y="5992540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4" name="Picture 4" descr="E:\Muhittin Işık\ASİYE ENGİZ\ASİYE ENGİZ (9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555" y="609911"/>
            <a:ext cx="6714890" cy="4495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4177921" y="6144940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89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0"/>
          <p:cNvSpPr/>
          <p:nvPr/>
        </p:nvSpPr>
        <p:spPr>
          <a:xfrm>
            <a:off x="0" y="1"/>
            <a:ext cx="9144000" cy="5714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4025521" y="5992540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Muhittin Işık\ASİYE ENGİZ\ASİYE ENGİZ (20).JPG"/>
          <p:cNvPicPr>
            <a:picLocks noChangeAspect="1" noChangeArrowheads="1"/>
          </p:cNvPicPr>
          <p:nvPr/>
        </p:nvPicPr>
        <p:blipFill rotWithShape="1">
          <a:blip r:embed="rId3" cstate="print">
            <a:lum bright="-10000" contras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883" r="25917"/>
          <a:stretch/>
        </p:blipFill>
        <p:spPr bwMode="auto">
          <a:xfrm>
            <a:off x="1835696" y="1689962"/>
            <a:ext cx="2383156" cy="3560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43" name="Picture 6" descr="E:\Muhittin Işık\ASİYE ENGİZ\ASİYE ENGİZ (102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9" t="4297" r="22346"/>
          <a:stretch/>
        </p:blipFill>
        <p:spPr bwMode="auto">
          <a:xfrm>
            <a:off x="4218851" y="1689963"/>
            <a:ext cx="3323485" cy="35440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43293" y="609329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Başlık"/>
          <p:cNvSpPr txBox="1">
            <a:spLocks/>
          </p:cNvSpPr>
          <p:nvPr/>
        </p:nvSpPr>
        <p:spPr>
          <a:xfrm>
            <a:off x="457200" y="402176"/>
            <a:ext cx="8229600" cy="11430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tr-TR" sz="1600" dirty="0" smtClean="0">
                <a:solidFill>
                  <a:srgbClr val="FEFDFC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REMOVAL OF ENTIRE SCARRED SKIN OF THE FACE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tr-TR" sz="1600" dirty="0" smtClean="0">
                <a:solidFill>
                  <a:srgbClr val="FEFDFC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+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tr-TR" sz="1600" dirty="0" smtClean="0">
                <a:solidFill>
                  <a:srgbClr val="FEFDFC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CONSTRUCTION OF NASAL SCELETON</a:t>
            </a:r>
            <a:endParaRPr lang="tr-TR" sz="1600" dirty="0">
              <a:solidFill>
                <a:srgbClr val="FEFDFC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732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0" y="1"/>
            <a:ext cx="9144000" cy="5714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1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4025521" y="5992540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Dikdörtgen"/>
          <p:cNvSpPr/>
          <p:nvPr/>
        </p:nvSpPr>
        <p:spPr>
          <a:xfrm>
            <a:off x="0" y="5929313"/>
            <a:ext cx="9144000" cy="928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pic>
        <p:nvPicPr>
          <p:cNvPr id="144390" name="Picture 2" descr="E:\Muhittin Işık\ASİYE ENGİZ\ASİYE ENGİZ (10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3063"/>
            <a:ext cx="4694238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1" name="Picture 3" descr="E:\Muhittin Işık\ASİYE ENGİZ\ASİYE ENGİZ (10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43063"/>
            <a:ext cx="4572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13131" y="5888062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 Başlık"/>
          <p:cNvSpPr txBox="1">
            <a:spLocks/>
          </p:cNvSpPr>
          <p:nvPr/>
        </p:nvSpPr>
        <p:spPr>
          <a:xfrm>
            <a:off x="457200" y="402176"/>
            <a:ext cx="8229600" cy="11430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tr-TR" sz="1600" dirty="0" smtClean="0">
                <a:solidFill>
                  <a:srgbClr val="FEFDFC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REMOVAL OF ENTIRE SCARRED SKIN OF THE FACE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tr-TR" sz="1600" dirty="0" smtClean="0">
                <a:solidFill>
                  <a:srgbClr val="FEFDFC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+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tr-TR" sz="1600" dirty="0" smtClean="0">
                <a:solidFill>
                  <a:srgbClr val="FEFDFC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CONSTRUCTION OF NASAL SCELETON</a:t>
            </a:r>
            <a:endParaRPr lang="tr-TR" sz="1600" dirty="0">
              <a:solidFill>
                <a:srgbClr val="FEFDFC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0071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/>
          <p:cNvSpPr/>
          <p:nvPr/>
        </p:nvSpPr>
        <p:spPr>
          <a:xfrm>
            <a:off x="0" y="1"/>
            <a:ext cx="9144000" cy="5714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WAITING FOR A MIRACLE….</a:t>
            </a:r>
            <a:endParaRPr lang="tr-TR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074" name="Picture 2" descr="C:\Users\alika\Pictures\retro_vintage_motivational_quote_poster__by_sibgat-d814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50" y="3167063"/>
            <a:ext cx="988938" cy="131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lika\Desktop\IPHONE6-0CAK 2016\107APPLE\IMG_759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535" y="1455890"/>
            <a:ext cx="6084168" cy="342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638171" y="6068921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28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1"/>
            <a:ext cx="9144000" cy="5714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4025521" y="5992540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27" name="Picture 5" descr="E:\dr.mm\2012\20.3.2012\DR.M.M 20.3.2012\ASİYE ENGİZ 20.3.2012 (4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65" r="14520"/>
          <a:stretch>
            <a:fillRect/>
          </a:stretch>
        </p:blipFill>
        <p:spPr bwMode="auto">
          <a:xfrm>
            <a:off x="2982912" y="1628800"/>
            <a:ext cx="3178175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79805" y="5888062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606227"/>
            <a:ext cx="8229600" cy="1252728"/>
          </a:xfrm>
        </p:spPr>
        <p:txBody>
          <a:bodyPr>
            <a:normAutofit/>
          </a:bodyPr>
          <a:lstStyle/>
          <a:p>
            <a:r>
              <a:rPr lang="tr-TR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NOT A MIRACLE AT ALL </a:t>
            </a:r>
            <a:r>
              <a:rPr lang="tr-TR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  <a:sym typeface="Wingdings" panose="05000000000000000000" pitchFamily="2" charset="2"/>
              </a:rPr>
              <a:t></a:t>
            </a:r>
            <a:endParaRPr lang="tr-TR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0822445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bodhem13486\Desktop\ACIBADEM ARŞİV- 2015-11-28\TUĞBA\IMG_63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8826" t="9063" r="31075" b="25367"/>
          <a:stretch>
            <a:fillRect/>
          </a:stretch>
        </p:blipFill>
        <p:spPr bwMode="auto">
          <a:xfrm>
            <a:off x="1627647" y="1283481"/>
            <a:ext cx="3102680" cy="338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bodhem13486\Desktop\ACIBADEM ARŞİV- 2015-11-28\TUĞBA\TUĞBA ALTUNTAŞ POSTOP\IMG_8900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9209" r="19670" b="898"/>
          <a:stretch>
            <a:fillRect/>
          </a:stretch>
        </p:blipFill>
        <p:spPr bwMode="auto">
          <a:xfrm>
            <a:off x="4831183" y="1283481"/>
            <a:ext cx="3076047" cy="338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4067944" y="609329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944983" y="419385"/>
            <a:ext cx="7772400" cy="1524000"/>
          </a:xfrm>
        </p:spPr>
        <p:txBody>
          <a:bodyPr>
            <a:normAutofit/>
          </a:bodyPr>
          <a:lstStyle/>
          <a:p>
            <a:r>
              <a:rPr lang="tr-T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LOOKING GOOD BUT STILL SAD…</a:t>
            </a:r>
            <a:endParaRPr lang="tr-T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Metin Yer Tutucusu 4"/>
          <p:cNvSpPr>
            <a:spLocks noGrp="1"/>
          </p:cNvSpPr>
          <p:nvPr>
            <p:ph type="body" idx="1"/>
          </p:nvPr>
        </p:nvSpPr>
        <p:spPr>
          <a:xfrm>
            <a:off x="1061830" y="4451833"/>
            <a:ext cx="7284474" cy="939801"/>
          </a:xfrm>
        </p:spPr>
        <p:txBody>
          <a:bodyPr>
            <a:normAutofit/>
          </a:bodyPr>
          <a:lstStyle/>
          <a:p>
            <a:r>
              <a:rPr lang="tr-TR" sz="16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Midface</a:t>
            </a:r>
            <a:r>
              <a:rPr lang="tr-TR" sz="16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Lift + </a:t>
            </a:r>
            <a:r>
              <a:rPr lang="tr-TR" sz="16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Fat</a:t>
            </a:r>
            <a:r>
              <a:rPr lang="tr-TR" sz="16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16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Infiltration</a:t>
            </a:r>
            <a:r>
              <a:rPr lang="tr-TR" sz="1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16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+ PRP + </a:t>
            </a:r>
            <a:r>
              <a:rPr lang="tr-TR" sz="16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Brow</a:t>
            </a:r>
            <a:r>
              <a:rPr lang="tr-TR" sz="16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Lift + </a:t>
            </a:r>
            <a:r>
              <a:rPr lang="tr-TR" sz="16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Upper</a:t>
            </a:r>
            <a:r>
              <a:rPr lang="tr-TR" sz="16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16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Blepharoplasty</a:t>
            </a:r>
            <a:endParaRPr lang="tr-TR" sz="1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2331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0" y="1"/>
            <a:ext cx="9144000" cy="5714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79805" y="5888062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1357313"/>
            <a:ext cx="504825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0"/>
          <a:stretch>
            <a:fillRect/>
          </a:stretch>
        </p:blipFill>
        <p:spPr bwMode="auto">
          <a:xfrm>
            <a:off x="0" y="1357313"/>
            <a:ext cx="447675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43293" y="5862947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aşlık 1"/>
          <p:cNvSpPr>
            <a:spLocks noGrp="1"/>
          </p:cNvSpPr>
          <p:nvPr>
            <p:ph type="title"/>
          </p:nvPr>
        </p:nvSpPr>
        <p:spPr>
          <a:xfrm>
            <a:off x="361950" y="476672"/>
            <a:ext cx="8229600" cy="1252728"/>
          </a:xfrm>
        </p:spPr>
        <p:txBody>
          <a:bodyPr>
            <a:normAutofit/>
          </a:bodyPr>
          <a:lstStyle/>
          <a:p>
            <a:r>
              <a:rPr lang="tr-TR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MIRACLES NEED TIME</a:t>
            </a:r>
            <a:endParaRPr lang="tr-TR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1816194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0" y="1"/>
            <a:ext cx="9144000" cy="5714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79805" y="5888062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75" name="5 Metin kutusu"/>
          <p:cNvSpPr txBox="1">
            <a:spLocks noChangeArrowheads="1"/>
          </p:cNvSpPr>
          <p:nvPr/>
        </p:nvSpPr>
        <p:spPr bwMode="auto">
          <a:xfrm>
            <a:off x="3009900" y="765175"/>
            <a:ext cx="3214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tr-TR" altLang="tr-TR" dirty="0" smtClean="0">
                <a:solidFill>
                  <a:srgbClr val="FEFDF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MIRACLES NEED TIME </a:t>
            </a:r>
            <a:r>
              <a:rPr lang="tr-TR" altLang="tr-TR" dirty="0" smtClean="0">
                <a:solidFill>
                  <a:srgbClr val="FEFDFC"/>
                </a:solidFill>
                <a:latin typeface="Aharoni" panose="02010803020104030203" pitchFamily="2" charset="-79"/>
                <a:cs typeface="Aharoni" panose="02010803020104030203" pitchFamily="2" charset="-79"/>
                <a:sym typeface="Wingdings" panose="05000000000000000000" pitchFamily="2" charset="2"/>
              </a:rPr>
              <a:t></a:t>
            </a:r>
            <a:endParaRPr lang="tr-TR" altLang="tr-TR" dirty="0">
              <a:solidFill>
                <a:srgbClr val="FEFDFC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56676" name="Picture 2" descr="E:\Muhittin Işık\ASİYE ENGİZ\ASİYE ENGİZ\Asiye Engiz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61" t="9343" r="11897" b="32733"/>
          <a:stretch>
            <a:fillRect/>
          </a:stretch>
        </p:blipFill>
        <p:spPr bwMode="auto">
          <a:xfrm>
            <a:off x="3146667" y="1268760"/>
            <a:ext cx="2850666" cy="401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169013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0" r="26923" b="28052"/>
          <a:stretch>
            <a:fillRect/>
          </a:stretch>
        </p:blipFill>
        <p:spPr bwMode="auto">
          <a:xfrm>
            <a:off x="2216845" y="1628800"/>
            <a:ext cx="2169454" cy="348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t="19624" r="26103" b="26929"/>
          <a:stretch>
            <a:fillRect/>
          </a:stretch>
        </p:blipFill>
        <p:spPr bwMode="auto">
          <a:xfrm>
            <a:off x="4860032" y="1628800"/>
            <a:ext cx="2367369" cy="348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3006423" y="694617"/>
            <a:ext cx="3300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EYE BROW RECONSTRUCTION</a:t>
            </a:r>
            <a:endParaRPr lang="tr-TR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65063506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0" y="0"/>
            <a:ext cx="9144000" cy="6866242"/>
          </a:xfrm>
          <a:prstGeom prst="rect">
            <a:avLst/>
          </a:prstGeom>
          <a:solidFill>
            <a:srgbClr val="FEFDFC"/>
          </a:solidFill>
          <a:ln>
            <a:solidFill>
              <a:srgbClr val="FEF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1" name="60 Oval"/>
          <p:cNvSpPr/>
          <p:nvPr/>
        </p:nvSpPr>
        <p:spPr bwMode="auto">
          <a:xfrm rot="21435632">
            <a:off x="209426" y="1022884"/>
            <a:ext cx="2252867" cy="1578967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59" name="58 Oval"/>
          <p:cNvSpPr/>
          <p:nvPr/>
        </p:nvSpPr>
        <p:spPr bwMode="auto">
          <a:xfrm>
            <a:off x="3442351" y="4957215"/>
            <a:ext cx="2043113" cy="1460476"/>
          </a:xfrm>
          <a:prstGeom prst="ellipse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pic>
        <p:nvPicPr>
          <p:cNvPr id="11" name="Picture 3" descr="E:\Muhittin Işık\ASİYE ENGİZ\ASİYE ENGİZ (110).jpg"/>
          <p:cNvPicPr>
            <a:picLocks noChangeAspect="1" noChangeArrowheads="1"/>
          </p:cNvPicPr>
          <p:nvPr/>
        </p:nvPicPr>
        <p:blipFill>
          <a:blip r:embed="rId2" cstate="print"/>
          <a:srcRect l="17882" t="19796" r="21321" b="15160"/>
          <a:stretch>
            <a:fillRect/>
          </a:stretch>
        </p:blipFill>
        <p:spPr bwMode="auto">
          <a:xfrm>
            <a:off x="5651401" y="3582108"/>
            <a:ext cx="2144741" cy="17049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E:\Muhittin Işık\ASİYE ENGİZ\ASİYE ENGİZ (11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412633" y="4868593"/>
            <a:ext cx="2114884" cy="1637719"/>
          </a:xfrm>
          <a:prstGeom prst="ellipse">
            <a:avLst/>
          </a:prstGeom>
          <a:noFill/>
          <a:ln>
            <a:noFill/>
          </a:ln>
          <a:effectLst>
            <a:softEdge rad="112500"/>
          </a:effectLst>
        </p:spPr>
      </p:pic>
      <p:cxnSp>
        <p:nvCxnSpPr>
          <p:cNvPr id="29" name="28 Düz Bağlayıcı"/>
          <p:cNvCxnSpPr/>
          <p:nvPr/>
        </p:nvCxnSpPr>
        <p:spPr bwMode="auto">
          <a:xfrm>
            <a:off x="5314950" y="3860800"/>
            <a:ext cx="471488" cy="33655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Düz Bağlayıcı"/>
          <p:cNvCxnSpPr/>
          <p:nvPr/>
        </p:nvCxnSpPr>
        <p:spPr bwMode="auto">
          <a:xfrm flipV="1">
            <a:off x="4558734" y="3094309"/>
            <a:ext cx="19434" cy="1862906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3" name="37 Metin kutusu"/>
          <p:cNvSpPr txBox="1">
            <a:spLocks noChangeArrowheads="1"/>
          </p:cNvSpPr>
          <p:nvPr/>
        </p:nvSpPr>
        <p:spPr bwMode="auto">
          <a:xfrm>
            <a:off x="3275705" y="5444863"/>
            <a:ext cx="2474347" cy="499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tr-TR" altLang="tr-TR" sz="1400" dirty="0"/>
              <a:t>Genişletilmiş </a:t>
            </a:r>
          </a:p>
          <a:p>
            <a:pPr algn="ctr"/>
            <a:r>
              <a:rPr lang="tr-TR" altLang="tr-TR" sz="1400" dirty="0"/>
              <a:t> boyun derisi</a:t>
            </a:r>
          </a:p>
        </p:txBody>
      </p:sp>
      <p:pic>
        <p:nvPicPr>
          <p:cNvPr id="40" name="Picture 7" descr="pembegül bozyiğitbaşı (14)"/>
          <p:cNvPicPr>
            <a:picLocks noChangeAspect="1" noChangeArrowheads="1"/>
          </p:cNvPicPr>
          <p:nvPr/>
        </p:nvPicPr>
        <p:blipFill>
          <a:blip r:embed="rId4" cstate="print"/>
          <a:srcRect l="27352" t="19167" r="44961" b="4167"/>
          <a:stretch>
            <a:fillRect/>
          </a:stretch>
        </p:blipFill>
        <p:spPr bwMode="auto">
          <a:xfrm rot="16200000">
            <a:off x="497434" y="689926"/>
            <a:ext cx="1678198" cy="2251522"/>
          </a:xfrm>
          <a:prstGeom prst="ellipse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7185" name="38 Metin kutusu"/>
          <p:cNvSpPr txBox="1">
            <a:spLocks noChangeArrowheads="1"/>
          </p:cNvSpPr>
          <p:nvPr/>
        </p:nvSpPr>
        <p:spPr bwMode="auto">
          <a:xfrm>
            <a:off x="209426" y="938492"/>
            <a:ext cx="1871974" cy="46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tr-TR" altLang="tr-TR" sz="1200" dirty="0">
                <a:latin typeface="Arial" panose="020B0604020202020204" pitchFamily="34" charset="0"/>
              </a:rPr>
              <a:t>Kaburgadan </a:t>
            </a:r>
          </a:p>
          <a:p>
            <a:pPr algn="ctr"/>
            <a:r>
              <a:rPr lang="tr-TR" altLang="tr-TR" sz="1200" dirty="0">
                <a:latin typeface="Arial" panose="020B0604020202020204" pitchFamily="34" charset="0"/>
              </a:rPr>
              <a:t>kemik-kıkırdak dokusu</a:t>
            </a:r>
          </a:p>
        </p:txBody>
      </p:sp>
      <p:sp>
        <p:nvSpPr>
          <p:cNvPr id="58" name="57 Oval"/>
          <p:cNvSpPr/>
          <p:nvPr/>
        </p:nvSpPr>
        <p:spPr bwMode="auto">
          <a:xfrm>
            <a:off x="3214739" y="1196975"/>
            <a:ext cx="2571699" cy="3167063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75" name="74 Metin kutusu"/>
          <p:cNvSpPr txBox="1"/>
          <p:nvPr/>
        </p:nvSpPr>
        <p:spPr bwMode="auto">
          <a:xfrm>
            <a:off x="633353" y="2559354"/>
            <a:ext cx="1635125" cy="293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İskelet çatı için</a:t>
            </a:r>
          </a:p>
        </p:txBody>
      </p:sp>
      <p:sp>
        <p:nvSpPr>
          <p:cNvPr id="77" name="76 Metin kutusu"/>
          <p:cNvSpPr txBox="1"/>
          <p:nvPr/>
        </p:nvSpPr>
        <p:spPr bwMode="auto">
          <a:xfrm>
            <a:off x="3647137" y="6417691"/>
            <a:ext cx="1633538" cy="2936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Deri  örtüsü olarak</a:t>
            </a:r>
          </a:p>
        </p:txBody>
      </p:sp>
      <p:sp>
        <p:nvSpPr>
          <p:cNvPr id="78" name="77 Metin kutusu"/>
          <p:cNvSpPr txBox="1"/>
          <p:nvPr/>
        </p:nvSpPr>
        <p:spPr bwMode="auto">
          <a:xfrm>
            <a:off x="6429080" y="4163622"/>
            <a:ext cx="15329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Yüze 3 boyutlu form ve dolgunluk vermek için</a:t>
            </a:r>
          </a:p>
        </p:txBody>
      </p:sp>
      <p:sp>
        <p:nvSpPr>
          <p:cNvPr id="33" name="Oval 32"/>
          <p:cNvSpPr/>
          <p:nvPr/>
        </p:nvSpPr>
        <p:spPr>
          <a:xfrm rot="1571439">
            <a:off x="5223759" y="3570860"/>
            <a:ext cx="3229715" cy="2249579"/>
          </a:xfrm>
          <a:prstGeom prst="ellipse">
            <a:avLst/>
          </a:prstGeom>
          <a:solidFill>
            <a:srgbClr val="FEFDFC"/>
          </a:solidFill>
          <a:ln>
            <a:solidFill>
              <a:srgbClr val="FEF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/>
          <p:cNvSpPr txBox="1"/>
          <p:nvPr/>
        </p:nvSpPr>
        <p:spPr>
          <a:xfrm>
            <a:off x="3330669" y="1564189"/>
            <a:ext cx="245613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smtClean="0">
                <a:solidFill>
                  <a:srgbClr val="FEFDFC"/>
                </a:solidFill>
              </a:rPr>
              <a:t>3 </a:t>
            </a:r>
            <a:endParaRPr lang="tr-TR" b="1" dirty="0" smtClean="0">
              <a:solidFill>
                <a:srgbClr val="FEFDFC"/>
              </a:solidFill>
            </a:endParaRPr>
          </a:p>
          <a:p>
            <a:pPr algn="ctr"/>
            <a:r>
              <a:rPr lang="tr-TR" b="1" dirty="0" smtClean="0">
                <a:solidFill>
                  <a:srgbClr val="FEFDFC"/>
                </a:solidFill>
              </a:rPr>
              <a:t>KATMANLI YAKLAŞIM</a:t>
            </a:r>
            <a:endParaRPr lang="tr-TR" b="1" dirty="0">
              <a:solidFill>
                <a:srgbClr val="FEFDFC"/>
              </a:solidFill>
            </a:endParaRPr>
          </a:p>
        </p:txBody>
      </p:sp>
      <p:cxnSp>
        <p:nvCxnSpPr>
          <p:cNvPr id="21" name="20 Düz Bağlayıcı"/>
          <p:cNvCxnSpPr/>
          <p:nvPr/>
        </p:nvCxnSpPr>
        <p:spPr bwMode="auto">
          <a:xfrm flipH="1">
            <a:off x="2769326" y="3754596"/>
            <a:ext cx="673025" cy="347141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" descr="E:\Muhittin Işık\ASİYE ENGİZ\ASİYE ENGİZ (20)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1235" r="25916"/>
          <a:stretch>
            <a:fillRect/>
          </a:stretch>
        </p:blipFill>
        <p:spPr bwMode="auto">
          <a:xfrm>
            <a:off x="3350834" y="1172849"/>
            <a:ext cx="2326198" cy="31807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" descr="E:\Muhittin Işık\ASİYE ENGİZ\ASİYE ENGİZ (110).jpg"/>
          <p:cNvPicPr>
            <a:picLocks noChangeAspect="1" noChangeArrowheads="1"/>
          </p:cNvPicPr>
          <p:nvPr/>
        </p:nvPicPr>
        <p:blipFill>
          <a:blip r:embed="rId2" cstate="print"/>
          <a:srcRect l="17882" t="19796" r="21321" b="15160"/>
          <a:stretch>
            <a:fillRect/>
          </a:stretch>
        </p:blipFill>
        <p:spPr bwMode="auto">
          <a:xfrm>
            <a:off x="6187555" y="3556174"/>
            <a:ext cx="2217351" cy="17623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" descr="E:\Muhittin Işık\ASİYE ENGİZ\ASİYE ENGİZ (73).JPG"/>
          <p:cNvPicPr>
            <a:picLocks noChangeAspect="1" noChangeArrowheads="1"/>
          </p:cNvPicPr>
          <p:nvPr/>
        </p:nvPicPr>
        <p:blipFill>
          <a:blip r:embed="rId6" cstate="print"/>
          <a:srcRect b="13789"/>
          <a:stretch>
            <a:fillRect/>
          </a:stretch>
        </p:blipFill>
        <p:spPr bwMode="auto">
          <a:xfrm flipH="1">
            <a:off x="329665" y="3526075"/>
            <a:ext cx="2676995" cy="19106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" name="34 Metin kutusu"/>
          <p:cNvSpPr txBox="1"/>
          <p:nvPr/>
        </p:nvSpPr>
        <p:spPr>
          <a:xfrm>
            <a:off x="1032412" y="3754596"/>
            <a:ext cx="1429881" cy="29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/>
              <a:t>Önkol </a:t>
            </a:r>
            <a:r>
              <a:rPr lang="tr-TR" sz="1400" dirty="0" err="1" smtClean="0"/>
              <a:t>fasyası</a:t>
            </a:r>
            <a:endParaRPr lang="tr-TR" sz="1400" dirty="0"/>
          </a:p>
        </p:txBody>
      </p:sp>
      <p:sp>
        <p:nvSpPr>
          <p:cNvPr id="49" name="51 Oval"/>
          <p:cNvSpPr/>
          <p:nvPr/>
        </p:nvSpPr>
        <p:spPr>
          <a:xfrm>
            <a:off x="6740836" y="1191808"/>
            <a:ext cx="1906508" cy="1390978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0" name="55 Oval"/>
          <p:cNvSpPr/>
          <p:nvPr/>
        </p:nvSpPr>
        <p:spPr>
          <a:xfrm>
            <a:off x="6274886" y="3618028"/>
            <a:ext cx="2042687" cy="1571316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3" name="59 Oval"/>
          <p:cNvSpPr/>
          <p:nvPr/>
        </p:nvSpPr>
        <p:spPr>
          <a:xfrm>
            <a:off x="408506" y="3607234"/>
            <a:ext cx="2519314" cy="1714857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5" name="36 Metin kutusu"/>
          <p:cNvSpPr txBox="1"/>
          <p:nvPr/>
        </p:nvSpPr>
        <p:spPr>
          <a:xfrm>
            <a:off x="6668377" y="3332222"/>
            <a:ext cx="1293702" cy="499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/>
              <a:t>Derialtı-yağ </a:t>
            </a:r>
            <a:r>
              <a:rPr lang="tr-TR" sz="1400" dirty="0" err="1" smtClean="0"/>
              <a:t>grefti</a:t>
            </a:r>
            <a:endParaRPr lang="tr-TR" sz="1400" dirty="0"/>
          </a:p>
        </p:txBody>
      </p:sp>
      <p:sp>
        <p:nvSpPr>
          <p:cNvPr id="57" name="75 Metin kutusu"/>
          <p:cNvSpPr txBox="1"/>
          <p:nvPr/>
        </p:nvSpPr>
        <p:spPr>
          <a:xfrm>
            <a:off x="866148" y="5345855"/>
            <a:ext cx="1634150" cy="705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>
                <a:solidFill>
                  <a:schemeClr val="accent2">
                    <a:lumMod val="75000"/>
                  </a:schemeClr>
                </a:solidFill>
              </a:rPr>
              <a:t>Deri  örtüsü alt yapısı oluşturmak için</a:t>
            </a:r>
            <a:endParaRPr lang="tr-TR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3" name="77 Metin kutusu"/>
          <p:cNvSpPr txBox="1"/>
          <p:nvPr/>
        </p:nvSpPr>
        <p:spPr>
          <a:xfrm>
            <a:off x="6479154" y="4836564"/>
            <a:ext cx="1634150" cy="705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>
                <a:solidFill>
                  <a:schemeClr val="accent2">
                    <a:lumMod val="75000"/>
                  </a:schemeClr>
                </a:solidFill>
              </a:rPr>
              <a:t>Yüze 3 boyutlu form ve dolgunluk vermek için</a:t>
            </a:r>
            <a:endParaRPr lang="tr-TR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4" name="78 Metin kutusu"/>
          <p:cNvSpPr txBox="1"/>
          <p:nvPr/>
        </p:nvSpPr>
        <p:spPr>
          <a:xfrm>
            <a:off x="6883182" y="2603156"/>
            <a:ext cx="1634150" cy="499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>
                <a:solidFill>
                  <a:schemeClr val="accent2">
                    <a:lumMod val="75000"/>
                  </a:schemeClr>
                </a:solidFill>
              </a:rPr>
              <a:t>Kaşları oluşturmak için</a:t>
            </a:r>
            <a:endParaRPr lang="tr-TR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5" name="Picture 12" descr="http://surviving-hairloss.com/wp-content/uploads/2012/03/follicular_unit_transplantf.jpg"/>
          <p:cNvPicPr>
            <a:picLocks noChangeAspect="1" noChangeArrowheads="1"/>
          </p:cNvPicPr>
          <p:nvPr/>
        </p:nvPicPr>
        <p:blipFill>
          <a:blip r:embed="rId7"/>
          <a:srcRect l="-3048" r="54268" b="-8751"/>
          <a:stretch>
            <a:fillRect/>
          </a:stretch>
        </p:blipFill>
        <p:spPr bwMode="auto">
          <a:xfrm>
            <a:off x="6740836" y="1191808"/>
            <a:ext cx="1906509" cy="1411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6" name="35 Metin kutusu"/>
          <p:cNvSpPr txBox="1"/>
          <p:nvPr/>
        </p:nvSpPr>
        <p:spPr>
          <a:xfrm>
            <a:off x="7069987" y="902991"/>
            <a:ext cx="1293702" cy="29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/>
              <a:t>Saç </a:t>
            </a:r>
            <a:r>
              <a:rPr lang="tr-TR" sz="1400" dirty="0" err="1" smtClean="0"/>
              <a:t>Greftleri</a:t>
            </a:r>
            <a:endParaRPr lang="tr-TR" sz="1400" dirty="0"/>
          </a:p>
        </p:txBody>
      </p:sp>
      <p:sp>
        <p:nvSpPr>
          <p:cNvPr id="67" name="82 Metin kutusu"/>
          <p:cNvSpPr txBox="1"/>
          <p:nvPr/>
        </p:nvSpPr>
        <p:spPr>
          <a:xfrm>
            <a:off x="2500298" y="428604"/>
            <a:ext cx="42148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00" b="1" dirty="0" smtClean="0">
                <a:solidFill>
                  <a:schemeClr val="bg1"/>
                </a:solidFill>
              </a:rPr>
              <a:t> AMELİYAT TEKNİĞİ GÖRSEL ÖZETİ</a:t>
            </a:r>
            <a:endParaRPr lang="tr-TR" sz="1000" b="1" dirty="0">
              <a:solidFill>
                <a:schemeClr val="bg1"/>
              </a:solidFill>
            </a:endParaRPr>
          </a:p>
        </p:txBody>
      </p:sp>
      <p:cxnSp>
        <p:nvCxnSpPr>
          <p:cNvPr id="68" name="20 Düz Bağlayıcı"/>
          <p:cNvCxnSpPr>
            <a:endCxn id="6" idx="3"/>
          </p:cNvCxnSpPr>
          <p:nvPr/>
        </p:nvCxnSpPr>
        <p:spPr bwMode="auto">
          <a:xfrm flipH="1">
            <a:off x="5786800" y="2093620"/>
            <a:ext cx="989157" cy="409288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Düz Bağlayıcı"/>
          <p:cNvCxnSpPr/>
          <p:nvPr/>
        </p:nvCxnSpPr>
        <p:spPr bwMode="auto">
          <a:xfrm flipH="1" flipV="1">
            <a:off x="2377441" y="2037807"/>
            <a:ext cx="837298" cy="465101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33 Düz Bağlayıcı"/>
          <p:cNvCxnSpPr/>
          <p:nvPr/>
        </p:nvCxnSpPr>
        <p:spPr bwMode="auto">
          <a:xfrm flipH="1" flipV="1">
            <a:off x="5677032" y="3441626"/>
            <a:ext cx="789060" cy="51129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 descr="F:\img139886063145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184" y="935410"/>
            <a:ext cx="3760239" cy="37602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Resim 42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405F85"/>
              </a:clrFrom>
              <a:clrTo>
                <a:srgbClr val="405F8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66"/>
          <a:stretch/>
        </p:blipFill>
        <p:spPr bwMode="auto">
          <a:xfrm>
            <a:off x="3926619" y="3798120"/>
            <a:ext cx="1264229" cy="399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6979859" y="62128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Başlık 1"/>
          <p:cNvSpPr>
            <a:spLocks noGrp="1"/>
          </p:cNvSpPr>
          <p:nvPr>
            <p:ph type="title"/>
          </p:nvPr>
        </p:nvSpPr>
        <p:spPr>
          <a:xfrm>
            <a:off x="457200" y="164793"/>
            <a:ext cx="8229600" cy="1252728"/>
          </a:xfrm>
        </p:spPr>
        <p:txBody>
          <a:bodyPr>
            <a:noAutofit/>
          </a:bodyPr>
          <a:lstStyle/>
          <a:p>
            <a:r>
              <a:rPr lang="tr-TR" sz="20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AUTOGENOUS FACE RECONSTRUCTION – MUTAF TECHNIQUE </a:t>
            </a:r>
            <a:endParaRPr lang="tr-TR" sz="20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1532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1" name="Picture 2" descr="F:\NAKİLSİZ MUCİZE\BASIN DOSYASI\foto 17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0" r="11984"/>
          <a:stretch>
            <a:fillRect/>
          </a:stretch>
        </p:blipFill>
        <p:spPr bwMode="auto">
          <a:xfrm>
            <a:off x="683568" y="1412875"/>
            <a:ext cx="4217500" cy="3456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F:\NAKİLSİZ MUCİZE\BASIN DOSYASI\foto 1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77" r="11984"/>
          <a:stretch>
            <a:fillRect/>
          </a:stretch>
        </p:blipFill>
        <p:spPr bwMode="auto">
          <a:xfrm>
            <a:off x="4901068" y="1412875"/>
            <a:ext cx="3717491" cy="3456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364843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796" name="Picture 3" descr="E:\923717_c19cafcae4aa408bb4b7972e5912abac_640x64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557338"/>
            <a:ext cx="3902075" cy="2932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AUTOGENOUS FACE RECONSTRUCTION – MUTAF TECHNIQUE </a:t>
            </a:r>
            <a:endParaRPr lang="tr-TR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508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lika\Pictures\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880" y="1913451"/>
            <a:ext cx="6732240" cy="252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36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8" y="673100"/>
            <a:ext cx="3502025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8" y="692150"/>
            <a:ext cx="3502025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287338" y="5589588"/>
            <a:ext cx="8569325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1200" b="1" dirty="0">
                <a:solidFill>
                  <a:schemeClr val="bg1"/>
                </a:solidFill>
                <a:latin typeface="+mj-lt"/>
              </a:rPr>
              <a:t>Muhittin Işık 34 </a:t>
            </a:r>
            <a:r>
              <a:rPr lang="tr-TR" sz="1200" b="1" dirty="0" smtClean="0">
                <a:solidFill>
                  <a:schemeClr val="bg1"/>
                </a:solidFill>
                <a:latin typeface="+mj-lt"/>
              </a:rPr>
              <a:t>y, </a:t>
            </a:r>
            <a:r>
              <a:rPr lang="tr-TR" sz="1200" b="1" dirty="0" err="1" smtClean="0">
                <a:solidFill>
                  <a:schemeClr val="bg1"/>
                </a:solidFill>
                <a:latin typeface="+mj-lt"/>
              </a:rPr>
              <a:t>Burn</a:t>
            </a:r>
            <a:r>
              <a:rPr lang="tr-TR" sz="12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tr-TR" sz="1200" b="1" dirty="0" err="1" smtClean="0">
                <a:solidFill>
                  <a:schemeClr val="bg1"/>
                </a:solidFill>
                <a:latin typeface="+mj-lt"/>
              </a:rPr>
              <a:t>Injury</a:t>
            </a:r>
            <a:r>
              <a:rPr lang="tr-TR" sz="1200" b="1" dirty="0" smtClean="0">
                <a:solidFill>
                  <a:schemeClr val="bg1"/>
                </a:solidFill>
                <a:latin typeface="+mj-lt"/>
              </a:rPr>
              <a:t> 17 </a:t>
            </a:r>
            <a:r>
              <a:rPr lang="tr-TR" sz="1200" b="1" dirty="0" err="1" smtClean="0">
                <a:solidFill>
                  <a:schemeClr val="bg1"/>
                </a:solidFill>
                <a:latin typeface="+mj-lt"/>
              </a:rPr>
              <a:t>years</a:t>
            </a:r>
            <a:r>
              <a:rPr lang="tr-TR" sz="12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tr-TR" sz="1200" b="1" dirty="0" err="1" smtClean="0">
                <a:solidFill>
                  <a:schemeClr val="bg1"/>
                </a:solidFill>
                <a:latin typeface="+mj-lt"/>
              </a:rPr>
              <a:t>ago</a:t>
            </a:r>
            <a:r>
              <a:rPr lang="tr-TR" sz="1200" b="1" dirty="0" smtClean="0">
                <a:solidFill>
                  <a:schemeClr val="bg1"/>
                </a:solidFill>
                <a:latin typeface="+mj-lt"/>
              </a:rPr>
              <a:t> – 52 </a:t>
            </a:r>
            <a:r>
              <a:rPr lang="tr-TR" sz="1200" b="1" dirty="0" err="1" smtClean="0">
                <a:solidFill>
                  <a:schemeClr val="bg1"/>
                </a:solidFill>
                <a:latin typeface="+mj-lt"/>
              </a:rPr>
              <a:t>operations</a:t>
            </a:r>
            <a:r>
              <a:rPr lang="tr-TR" sz="1200" b="1" dirty="0" smtClean="0">
                <a:solidFill>
                  <a:schemeClr val="bg1"/>
                </a:solidFill>
                <a:latin typeface="+mj-lt"/>
              </a:rPr>
              <a:t> in </a:t>
            </a:r>
            <a:r>
              <a:rPr lang="tr-TR" sz="1200" b="1" dirty="0" err="1" smtClean="0">
                <a:solidFill>
                  <a:schemeClr val="bg1"/>
                </a:solidFill>
                <a:latin typeface="+mj-lt"/>
              </a:rPr>
              <a:t>G</a:t>
            </a:r>
            <a:r>
              <a:rPr lang="tr-TR" sz="1200" b="1" dirty="0" err="1" smtClean="0">
                <a:solidFill>
                  <a:schemeClr val="bg1"/>
                </a:solidFill>
                <a:latin typeface="+mj-lt"/>
              </a:rPr>
              <a:t>ermany,and</a:t>
            </a:r>
            <a:r>
              <a:rPr lang="tr-TR" sz="1200" b="1" dirty="0" smtClean="0">
                <a:solidFill>
                  <a:schemeClr val="bg1"/>
                </a:solidFill>
                <a:latin typeface="+mj-lt"/>
              </a:rPr>
              <a:t> France</a:t>
            </a:r>
            <a:endParaRPr lang="tr-TR" sz="1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75365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38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ikdörtgen 11"/>
          <p:cNvSpPr/>
          <p:nvPr/>
        </p:nvSpPr>
        <p:spPr>
          <a:xfrm>
            <a:off x="-5803" y="-9984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29735" y="6094102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5 Başlık"/>
          <p:cNvSpPr txBox="1">
            <a:spLocks/>
          </p:cNvSpPr>
          <p:nvPr/>
        </p:nvSpPr>
        <p:spPr bwMode="auto">
          <a:xfrm>
            <a:off x="446111" y="610704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r>
              <a:rPr lang="tr-TR" sz="2000" b="1" dirty="0" err="1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Autogenous</a:t>
            </a:r>
            <a:r>
              <a:rPr lang="tr-TR" sz="2000" b="1" dirty="0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tr-TR" sz="2000" b="1" dirty="0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Total </a:t>
            </a:r>
            <a:r>
              <a:rPr lang="tr-TR" sz="2000" b="1" dirty="0" err="1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tr-TR" sz="2000" b="1" dirty="0" err="1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ace</a:t>
            </a:r>
            <a:r>
              <a:rPr lang="tr-TR" sz="2000" b="1" dirty="0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tr-TR" sz="2000" b="1" dirty="0" err="1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tr-TR" sz="2000" b="1" dirty="0" err="1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econstructıon</a:t>
            </a:r>
            <a:r>
              <a:rPr lang="tr-TR" sz="2000" b="1" dirty="0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Mutaf </a:t>
            </a:r>
            <a:r>
              <a:rPr lang="tr-TR" sz="2000" b="1" dirty="0" err="1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</a:t>
            </a:r>
            <a:r>
              <a:rPr lang="tr-TR" sz="2000" b="1" dirty="0" err="1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echnique</a:t>
            </a:r>
            <a:endParaRPr lang="tr-TR" sz="2000" b="1" dirty="0">
              <a:solidFill>
                <a:srgbClr val="FCFBF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5 Başlık"/>
          <p:cNvSpPr txBox="1">
            <a:spLocks/>
          </p:cNvSpPr>
          <p:nvPr/>
        </p:nvSpPr>
        <p:spPr bwMode="auto">
          <a:xfrm>
            <a:off x="451397" y="620688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r>
              <a:rPr lang="tr-TR" sz="2000" b="1" dirty="0" err="1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Autogenous</a:t>
            </a:r>
            <a:r>
              <a:rPr lang="tr-TR" sz="2000" b="1" dirty="0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tr-TR" sz="2000" b="1" dirty="0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Total </a:t>
            </a:r>
            <a:r>
              <a:rPr lang="tr-TR" sz="2000" b="1" dirty="0" err="1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lang="tr-TR" sz="2000" b="1" dirty="0" err="1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ace</a:t>
            </a:r>
            <a:r>
              <a:rPr lang="tr-TR" sz="2000" b="1" dirty="0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tr-TR" sz="2000" b="1" dirty="0" err="1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tr-TR" sz="2000" b="1" dirty="0" err="1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econstructıon</a:t>
            </a:r>
            <a:r>
              <a:rPr lang="tr-TR" sz="2000" b="1" dirty="0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Mutaf </a:t>
            </a:r>
            <a:r>
              <a:rPr lang="tr-TR" sz="2000" b="1" dirty="0" err="1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</a:t>
            </a:r>
            <a:r>
              <a:rPr lang="tr-TR" sz="2000" b="1" dirty="0" err="1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echnique</a:t>
            </a:r>
            <a:endParaRPr lang="tr-TR" sz="2000" b="1" dirty="0">
              <a:solidFill>
                <a:srgbClr val="FCFBF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4867" name="Picture 2" descr="E:\Muhittin Işık\asıye muhuttın\Muhittin Işık\amel. öncesi (1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" t="16692" r="12999"/>
          <a:stretch>
            <a:fillRect/>
          </a:stretch>
        </p:blipFill>
        <p:spPr bwMode="auto">
          <a:xfrm>
            <a:off x="3022600" y="500063"/>
            <a:ext cx="3406775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E:\Muhittin Işık\asıye muhuttın\Muhittin Işık\amel. öncesi (1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5"/>
          <a:stretch>
            <a:fillRect/>
          </a:stretch>
        </p:blipFill>
        <p:spPr bwMode="auto">
          <a:xfrm>
            <a:off x="2928938" y="500063"/>
            <a:ext cx="3500437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9" name="Picture 4" descr="E:\Muhittin Işık\asıye muhuttın\Muhittin Işık\amel. öncesi (25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3" r="33057" b="1660"/>
          <a:stretch>
            <a:fillRect/>
          </a:stretch>
        </p:blipFill>
        <p:spPr bwMode="auto">
          <a:xfrm>
            <a:off x="0" y="500063"/>
            <a:ext cx="3071813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0" name="Picture 5" descr="E:\Muhittin Işık\asıye muhuttın\Muhittin Işık\amel. öncesi (27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3" b="10773"/>
          <a:stretch>
            <a:fillRect/>
          </a:stretch>
        </p:blipFill>
        <p:spPr bwMode="auto">
          <a:xfrm>
            <a:off x="6429375" y="500063"/>
            <a:ext cx="2714625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1" name="1 Başlık"/>
          <p:cNvSpPr txBox="1">
            <a:spLocks/>
          </p:cNvSpPr>
          <p:nvPr/>
        </p:nvSpPr>
        <p:spPr bwMode="auto">
          <a:xfrm>
            <a:off x="611187" y="4560887"/>
            <a:ext cx="82296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tr-TR" altLang="tr-TR" sz="2000" dirty="0" smtClean="0">
                <a:solidFill>
                  <a:srgbClr val="FEFDF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PREOPERATIVE VIEWS</a:t>
            </a:r>
            <a:endParaRPr lang="tr-TR" altLang="tr-TR" sz="2000" dirty="0">
              <a:solidFill>
                <a:srgbClr val="FEFDFC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9855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ikdörtgen 11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 2"/>
          <p:cNvGrpSpPr/>
          <p:nvPr/>
        </p:nvGrpSpPr>
        <p:grpSpPr>
          <a:xfrm>
            <a:off x="1801754" y="1567405"/>
            <a:ext cx="5528886" cy="4034192"/>
            <a:chOff x="969960" y="548680"/>
            <a:chExt cx="7270243" cy="5310924"/>
          </a:xfrm>
        </p:grpSpPr>
        <p:grpSp>
          <p:nvGrpSpPr>
            <p:cNvPr id="5" name="Grup 1"/>
            <p:cNvGrpSpPr/>
            <p:nvPr/>
          </p:nvGrpSpPr>
          <p:grpSpPr>
            <a:xfrm>
              <a:off x="969961" y="548680"/>
              <a:ext cx="7270242" cy="3008376"/>
              <a:chOff x="-1" y="500041"/>
              <a:chExt cx="9144001" cy="4929223"/>
            </a:xfrm>
          </p:grpSpPr>
          <p:pic>
            <p:nvPicPr>
              <p:cNvPr id="7171" name="Picture 3" descr="E:\Muhittin Işık\asıye muhuttın\Muhittin Işık\amel. öncesi (13)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5314"/>
              <a:stretch>
                <a:fillRect/>
              </a:stretch>
            </p:blipFill>
            <p:spPr bwMode="auto">
              <a:xfrm rot="5400000">
                <a:off x="2214545" y="1214423"/>
                <a:ext cx="4929222" cy="350046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7172" name="Picture 4" descr="E:\Muhittin Işık\asıye muhuttın\Muhittin Işık\amel. öncesi (25)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7773" t="33056" r="1660"/>
              <a:stretch>
                <a:fillRect/>
              </a:stretch>
            </p:blipFill>
            <p:spPr bwMode="auto">
              <a:xfrm rot="5400000">
                <a:off x="-928711" y="1428751"/>
                <a:ext cx="4929222" cy="307180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7173" name="Picture 5" descr="E:\Muhittin Işık\asıye muhuttın\Muhittin Işık\amel. öncesi (27)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0773" t="34343"/>
              <a:stretch>
                <a:fillRect/>
              </a:stretch>
            </p:blipFill>
            <p:spPr bwMode="auto">
              <a:xfrm rot="16200000">
                <a:off x="5327300" y="1602129"/>
                <a:ext cx="4918787" cy="271461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grpSp>
          <p:nvGrpSpPr>
            <p:cNvPr id="6" name="Grup 12"/>
            <p:cNvGrpSpPr/>
            <p:nvPr/>
          </p:nvGrpSpPr>
          <p:grpSpPr>
            <a:xfrm>
              <a:off x="969960" y="3212976"/>
              <a:ext cx="7270242" cy="2646628"/>
              <a:chOff x="110297" y="1066793"/>
              <a:chExt cx="8915514" cy="3746345"/>
            </a:xfrm>
          </p:grpSpPr>
          <p:pic>
            <p:nvPicPr>
              <p:cNvPr id="14" name="Resim 1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47" t="16030" r="7292" b="7222"/>
              <a:stretch/>
            </p:blipFill>
            <p:spPr>
              <a:xfrm rot="16200000">
                <a:off x="5749501" y="1536826"/>
                <a:ext cx="3746344" cy="280627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5" name="Resim 14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121" b="4804"/>
              <a:stretch/>
            </p:blipFill>
            <p:spPr>
              <a:xfrm rot="16200000">
                <a:off x="-210853" y="1387944"/>
                <a:ext cx="3746343" cy="310404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6" name="Resim 1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02" t="16585" r="46323" b="15892"/>
              <a:stretch/>
            </p:blipFill>
            <p:spPr>
              <a:xfrm>
                <a:off x="3214339" y="1066796"/>
                <a:ext cx="3005196" cy="374634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pic>
        <p:nvPicPr>
          <p:cNvPr id="23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43293" y="609329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5 Başlık"/>
          <p:cNvSpPr txBox="1">
            <a:spLocks/>
          </p:cNvSpPr>
          <p:nvPr/>
        </p:nvSpPr>
        <p:spPr bwMode="auto">
          <a:xfrm>
            <a:off x="451397" y="620688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r>
              <a:rPr lang="tr-TR" sz="2000" b="1" dirty="0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TOTAL F</a:t>
            </a:r>
            <a:r>
              <a:rPr lang="tr-TR" sz="2000" b="1" dirty="0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ACE </a:t>
            </a:r>
            <a:r>
              <a:rPr lang="tr-TR" sz="2000" b="1" dirty="0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</a:t>
            </a:r>
            <a:r>
              <a:rPr lang="tr-TR" sz="2000" b="1" dirty="0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ECONSTRUCTION  </a:t>
            </a:r>
            <a:r>
              <a:rPr lang="tr-TR" sz="2000" b="1" dirty="0" err="1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with</a:t>
            </a:r>
            <a:r>
              <a:rPr lang="tr-TR" sz="2000" b="1" dirty="0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OWN TISSUES OF HUMAN </a:t>
            </a:r>
          </a:p>
          <a:p>
            <a:r>
              <a:rPr lang="tr-T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MUTAF TECHNIQUE </a:t>
            </a:r>
            <a:endParaRPr lang="tr-TR" sz="16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08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0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7053" name="Picture 13" descr="DSCN0006(8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3" r="18750" b="6250"/>
          <a:stretch>
            <a:fillRect/>
          </a:stretch>
        </p:blipFill>
        <p:spPr bwMode="auto">
          <a:xfrm>
            <a:off x="1780943" y="1596604"/>
            <a:ext cx="2667000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4" name="Picture 14" descr="DSCN0013(15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129" r="6250" b="2083"/>
          <a:stretch>
            <a:fillRect/>
          </a:stretch>
        </p:blipFill>
        <p:spPr bwMode="auto">
          <a:xfrm>
            <a:off x="1768772" y="1598678"/>
            <a:ext cx="2684463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6" name="Picture 16" descr="DSCN0005(7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75" r="1563" b="6250"/>
          <a:stretch>
            <a:fillRect/>
          </a:stretch>
        </p:blipFill>
        <p:spPr bwMode="auto">
          <a:xfrm>
            <a:off x="4556804" y="1570613"/>
            <a:ext cx="3124200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5" name="Picture 15" descr="DSCN0009(11)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8" b="6250"/>
          <a:stretch>
            <a:fillRect/>
          </a:stretch>
        </p:blipFill>
        <p:spPr bwMode="auto">
          <a:xfrm>
            <a:off x="4572000" y="1598678"/>
            <a:ext cx="3124200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aşlık 1"/>
          <p:cNvSpPr>
            <a:spLocks noGrp="1"/>
          </p:cNvSpPr>
          <p:nvPr>
            <p:ph type="title"/>
          </p:nvPr>
        </p:nvSpPr>
        <p:spPr>
          <a:xfrm>
            <a:off x="457200" y="345950"/>
            <a:ext cx="8229600" cy="1252728"/>
          </a:xfrm>
        </p:spPr>
        <p:txBody>
          <a:bodyPr>
            <a:normAutofit/>
          </a:bodyPr>
          <a:lstStyle/>
          <a:p>
            <a:r>
              <a:rPr lang="tr-TR" sz="1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I WANT BREATH NORMALLY  </a:t>
            </a:r>
            <a:r>
              <a:rPr lang="tr-TR" sz="1800" dirty="0" smtClean="0">
                <a:latin typeface="Aharoni" panose="02010803020104030203" pitchFamily="2" charset="-79"/>
                <a:cs typeface="Aharoni" panose="02010803020104030203" pitchFamily="2" charset="-79"/>
                <a:sym typeface="Wingdings" panose="05000000000000000000" pitchFamily="2" charset="2"/>
              </a:rPr>
              <a:t>;) </a:t>
            </a:r>
            <a:endParaRPr lang="tr-TR" sz="1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3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74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7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7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2" t="16585" r="46323" b="3071"/>
          <a:stretch/>
        </p:blipFill>
        <p:spPr>
          <a:xfrm>
            <a:off x="3505495" y="1675473"/>
            <a:ext cx="2277025" cy="3377580"/>
          </a:xfrm>
          <a:prstGeom prst="rect">
            <a:avLst/>
          </a:prstGeom>
          <a:ln>
            <a:solidFill>
              <a:srgbClr val="FCFBFA"/>
            </a:solidFill>
          </a:ln>
        </p:spPr>
      </p:pic>
      <p:sp>
        <p:nvSpPr>
          <p:cNvPr id="8" name="15 Başlık"/>
          <p:cNvSpPr txBox="1">
            <a:spLocks/>
          </p:cNvSpPr>
          <p:nvPr/>
        </p:nvSpPr>
        <p:spPr bwMode="auto">
          <a:xfrm>
            <a:off x="451397" y="620688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r>
              <a:rPr lang="tr-TR" sz="2000" b="1" dirty="0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TOTAL F</a:t>
            </a:r>
            <a:r>
              <a:rPr lang="tr-TR" sz="2000" b="1" dirty="0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ACE </a:t>
            </a:r>
            <a:r>
              <a:rPr lang="tr-TR" sz="2000" b="1" dirty="0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</a:t>
            </a:r>
            <a:r>
              <a:rPr lang="tr-TR" sz="2000" b="1" dirty="0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ECONSTRUCTION  </a:t>
            </a:r>
            <a:r>
              <a:rPr lang="tr-TR" sz="2000" b="1" dirty="0" err="1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with</a:t>
            </a:r>
            <a:r>
              <a:rPr lang="tr-TR" sz="2000" b="1" dirty="0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OWN TISSUES OF HUMAN </a:t>
            </a:r>
          </a:p>
          <a:p>
            <a:r>
              <a:rPr lang="tr-T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MUTAF TECHNIQUE </a:t>
            </a:r>
            <a:endParaRPr lang="tr-TR" sz="16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48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5 Başlık"/>
          <p:cNvSpPr txBox="1">
            <a:spLocks/>
          </p:cNvSpPr>
          <p:nvPr/>
        </p:nvSpPr>
        <p:spPr bwMode="auto">
          <a:xfrm>
            <a:off x="451397" y="620688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r>
              <a:rPr lang="tr-TR" sz="2000" b="1" dirty="0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TOTAL F</a:t>
            </a:r>
            <a:r>
              <a:rPr lang="tr-TR" sz="2000" b="1" dirty="0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ACE </a:t>
            </a:r>
            <a:r>
              <a:rPr lang="tr-TR" sz="2000" b="1" dirty="0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</a:t>
            </a:r>
            <a:r>
              <a:rPr lang="tr-TR" sz="2000" b="1" dirty="0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ECONSTRUCTION  </a:t>
            </a:r>
            <a:r>
              <a:rPr lang="tr-TR" sz="2000" b="1" dirty="0" err="1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with</a:t>
            </a:r>
            <a:r>
              <a:rPr lang="tr-TR" sz="2000" b="1" dirty="0" smtClean="0">
                <a:solidFill>
                  <a:srgbClr val="FCFB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OWN TISSUES OF HUMAN </a:t>
            </a:r>
          </a:p>
          <a:p>
            <a:r>
              <a:rPr lang="tr-TR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MUTAF TECHNIQUE </a:t>
            </a:r>
            <a:endParaRPr lang="tr-TR" sz="16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up 3"/>
          <p:cNvGrpSpPr/>
          <p:nvPr/>
        </p:nvGrpSpPr>
        <p:grpSpPr>
          <a:xfrm>
            <a:off x="2708396" y="1489051"/>
            <a:ext cx="3447780" cy="3928097"/>
            <a:chOff x="1907704" y="95250"/>
            <a:chExt cx="5040560" cy="6502102"/>
          </a:xfrm>
        </p:grpSpPr>
        <p:sp>
          <p:nvSpPr>
            <p:cNvPr id="5" name="Dikdörtgen 4"/>
            <p:cNvSpPr/>
            <p:nvPr/>
          </p:nvSpPr>
          <p:spPr>
            <a:xfrm>
              <a:off x="1907704" y="95250"/>
              <a:ext cx="5040560" cy="6502102"/>
            </a:xfrm>
            <a:prstGeom prst="rect">
              <a:avLst/>
            </a:prstGeom>
            <a:solidFill>
              <a:srgbClr val="FCFBF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10" name="Picture 5" descr="E:\923717_d0b7f8cfedb24c863e2011ad6faf8f3e_640x640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2" t="4718" r="3201" b="8475"/>
            <a:stretch/>
          </p:blipFill>
          <p:spPr bwMode="auto">
            <a:xfrm>
              <a:off x="2360206" y="3376532"/>
              <a:ext cx="4341736" cy="3028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 descr="E:\923717_d0b7f8cfedb24c863e2011ad6faf8f3e_640x640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2" t="4718" r="52213" b="8475"/>
            <a:stretch/>
          </p:blipFill>
          <p:spPr bwMode="auto">
            <a:xfrm>
              <a:off x="4560721" y="349486"/>
              <a:ext cx="2141221" cy="30270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Resim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08" t="20038" r="52382" b="28964"/>
            <a:stretch/>
          </p:blipFill>
          <p:spPr>
            <a:xfrm>
              <a:off x="2216018" y="3376538"/>
              <a:ext cx="2344703" cy="30286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2" descr="E:\Muhittin Işık\asıye muhuttın\Muhittin Işık\amel. öncesi (3)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rcRect l="24265" t="17598" r="8340" b="14189"/>
            <a:stretch/>
          </p:blipFill>
          <p:spPr bwMode="auto">
            <a:xfrm rot="5400000">
              <a:off x="1874844" y="690661"/>
              <a:ext cx="3027050" cy="23447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3199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8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2207885" y="5373216"/>
            <a:ext cx="49685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TWO LITTLE PRINCESS CAME TO CELEBRATE THEIR DOCTOR’S BIRTHDAY  </a:t>
            </a:r>
            <a:r>
              <a:rPr lang="tr-TR" sz="11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HAND IN HAND</a:t>
            </a:r>
          </a:p>
        </p:txBody>
      </p:sp>
      <p:pic>
        <p:nvPicPr>
          <p:cNvPr id="14338" name="Picture 2" descr="http://michelemclaughlin.com/media/Happy-Birthday-image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40892"/>
            <a:ext cx="1368152" cy="105005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alika\Desktop\IPHONE6-0CAK 2016\110APPLE\IMG_00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093" y="1412776"/>
            <a:ext cx="2724779" cy="3627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277288" y="764704"/>
            <a:ext cx="25894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14 April</a:t>
            </a:r>
            <a:endParaRPr lang="tr-TR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4758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s2.dmcdn.net/EJmxW/1280x720-Qy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589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95936" y="5949280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24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5085184"/>
            <a:ext cx="8229600" cy="10409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1800" dirty="0" smtClean="0"/>
              <a:t> DÜNYA’DA MÜMKÜNSE BODRUM’DA DA MÜMKÜNDÜR</a:t>
            </a:r>
            <a:endParaRPr lang="tr-TR" sz="1800" dirty="0"/>
          </a:p>
        </p:txBody>
      </p:sp>
      <p:sp>
        <p:nvSpPr>
          <p:cNvPr id="7" name="Başlık 6"/>
          <p:cNvSpPr>
            <a:spLocks noGrp="1"/>
          </p:cNvSpPr>
          <p:nvPr>
            <p:ph type="title"/>
          </p:nvPr>
        </p:nvSpPr>
        <p:spPr>
          <a:xfrm>
            <a:off x="539552" y="1033116"/>
            <a:ext cx="8229600" cy="1143000"/>
          </a:xfrm>
        </p:spPr>
        <p:txBody>
          <a:bodyPr>
            <a:normAutofit/>
          </a:bodyPr>
          <a:lstStyle/>
          <a:p>
            <a:r>
              <a:rPr lang="tr-TR" sz="2800" b="1" spc="600" dirty="0" smtClean="0"/>
              <a:t>BODRUM HASTANESİ</a:t>
            </a:r>
            <a:endParaRPr lang="tr-TR" sz="2800" b="1" spc="600" dirty="0"/>
          </a:p>
        </p:txBody>
      </p:sp>
      <p:pic>
        <p:nvPicPr>
          <p:cNvPr id="1026" name="Picture 2" descr="C:\Users\alika\Desktop\136C537713618D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185988"/>
            <a:ext cx="666750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405F85"/>
              </a:clrFrom>
              <a:clrTo>
                <a:srgbClr val="405F8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66"/>
          <a:stretch/>
        </p:blipFill>
        <p:spPr bwMode="auto">
          <a:xfrm>
            <a:off x="3591267" y="2556475"/>
            <a:ext cx="1961461" cy="619409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2" descr="http://www.turmepa.org.tr/imagearea/textcontent/20120315171350_7182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78" y="2428868"/>
            <a:ext cx="2500290" cy="2100244"/>
          </a:xfrm>
          <a:prstGeom prst="rect">
            <a:avLst/>
          </a:prstGeom>
          <a:noFill/>
        </p:spPr>
      </p:pic>
      <p:pic>
        <p:nvPicPr>
          <p:cNvPr id="55300" name="Picture 4" descr="http://www.a-t-s.net/shared/images/destinations/bodrum1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092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Metin kutusu 1"/>
          <p:cNvSpPr txBox="1"/>
          <p:nvPr/>
        </p:nvSpPr>
        <p:spPr>
          <a:xfrm>
            <a:off x="1928794" y="6215082"/>
            <a:ext cx="5184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spc="300" dirty="0" smtClean="0">
                <a:latin typeface="Aharoni" panose="02010803020104030203" pitchFamily="2" charset="-79"/>
                <a:cs typeface="Aharoni" panose="02010803020104030203" pitchFamily="2" charset="-79"/>
              </a:rPr>
              <a:t>Bodrum-TURKEY</a:t>
            </a:r>
            <a:endParaRPr lang="tr-TR" sz="1200" spc="3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2241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bodhem13486\Desktop\MEZOCLINIC\IMG_03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375" t="7031" r="3906" b="15625"/>
          <a:stretch>
            <a:fillRect/>
          </a:stretch>
        </p:blipFill>
        <p:spPr bwMode="auto">
          <a:xfrm>
            <a:off x="945808" y="818525"/>
            <a:ext cx="7252383" cy="4312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56315" y="6091151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85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1"/>
            <a:ext cx="9144000" cy="57340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Picture 2" descr="C:\Users\alika\Desktop\136C537713618D6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14"/>
          <a:stretch/>
        </p:blipFill>
        <p:spPr bwMode="auto">
          <a:xfrm>
            <a:off x="572682" y="3212976"/>
            <a:ext cx="7930895" cy="1998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6" name="Rectangle 5"/>
          <p:cNvSpPr>
            <a:spLocks noChangeArrowheads="1"/>
          </p:cNvSpPr>
          <p:nvPr/>
        </p:nvSpPr>
        <p:spPr bwMode="auto">
          <a:xfrm>
            <a:off x="572682" y="692696"/>
            <a:ext cx="7848600" cy="1730375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tr-TR" altLang="tr-TR" sz="14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tr-TR" altLang="tr-TR" sz="24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tr-TR" altLang="tr-TR" sz="24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tr-TR" altLang="tr-TR" sz="24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tr-TR" altLang="tr-TR" sz="24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r-TR" altLang="tr-TR" sz="4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WAITING YOU IN BODRUM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r-TR" altLang="tr-TR" sz="20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just</a:t>
            </a:r>
            <a:r>
              <a:rPr lang="tr-TR" altLang="tr-TR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a </a:t>
            </a:r>
            <a:r>
              <a:rPr lang="tr-TR" altLang="tr-TR" sz="20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flight</a:t>
            </a:r>
            <a:r>
              <a:rPr lang="tr-TR" altLang="tr-TR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tr-TR" altLang="tr-TR" sz="20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away</a:t>
            </a:r>
            <a:endParaRPr lang="tr-TR" altLang="tr-TR" sz="20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r-TR" altLang="tr-TR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tr-TR" altLang="tr-TR" sz="24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D:\ \DRMIC 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13432" r="17454" b="12035"/>
          <a:stretch/>
        </p:blipFill>
        <p:spPr bwMode="auto">
          <a:xfrm>
            <a:off x="3671900" y="5949280"/>
            <a:ext cx="1800200" cy="6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6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3.bp.blogspot.com/-uLphHMUQNms/T6MMyHpQDNI/AAAAAAAAACw/rfpBgdofmNY/s1600/beauity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480" y="2136786"/>
            <a:ext cx="4453965" cy="2966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4" descr="http://i2.wp.com/inserbia.info/today/wp-content/uploads/2013/07/Flag-Pins-Serbia-Turkey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866" y="764704"/>
            <a:ext cx="1159194" cy="9361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56315" y="609329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62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2987" name="Picture 11" descr="DSCN0014(83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75" r="34375"/>
          <a:stretch>
            <a:fillRect/>
          </a:stretch>
        </p:blipFill>
        <p:spPr bwMode="auto">
          <a:xfrm>
            <a:off x="4648200" y="1844824"/>
            <a:ext cx="20574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2988" name="Picture 12" descr="DSCN00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844824"/>
            <a:ext cx="20574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2989" name="Picture 13" descr="DSCN0013(81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 b="4167"/>
          <a:stretch>
            <a:fillRect/>
          </a:stretch>
        </p:blipFill>
        <p:spPr bwMode="auto">
          <a:xfrm>
            <a:off x="414338" y="1844824"/>
            <a:ext cx="21463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2990" name="Picture 14" descr="DSCN00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1844824"/>
            <a:ext cx="20574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BELIEVE ME DOCTOR… I WANT BREATH NORMALLY  TOO </a:t>
            </a:r>
            <a:r>
              <a:rPr lang="tr-TR" sz="2000" dirty="0" smtClean="0">
                <a:latin typeface="Aharoni" panose="02010803020104030203" pitchFamily="2" charset="-79"/>
                <a:cs typeface="Aharoni" panose="02010803020104030203" pitchFamily="2" charset="-79"/>
                <a:sym typeface="Wingdings" panose="05000000000000000000" pitchFamily="2" charset="2"/>
              </a:rPr>
              <a:t>;) </a:t>
            </a:r>
            <a:endParaRPr lang="tr-TR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6357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1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4009" name="Picture 9" descr="DSCN00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00200"/>
            <a:ext cx="2514600" cy="335280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4010" name="Picture 10" descr="DSCN000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r="39063" b="8333"/>
          <a:stretch>
            <a:fillRect/>
          </a:stretch>
        </p:blipFill>
        <p:spPr bwMode="auto">
          <a:xfrm>
            <a:off x="5791200" y="1600200"/>
            <a:ext cx="2895600" cy="335280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4011" name="Picture 11" descr="DSCN0019(82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63"/>
          <a:stretch>
            <a:fillRect/>
          </a:stretch>
        </p:blipFill>
        <p:spPr bwMode="auto">
          <a:xfrm>
            <a:off x="533400" y="1600200"/>
            <a:ext cx="2724150" cy="335280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1187624" y="1901347"/>
            <a:ext cx="1247911" cy="500137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</a:p>
          <a:p>
            <a:r>
              <a:rPr lang="tr-T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tr-TR" sz="105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happy</a:t>
            </a:r>
            <a:r>
              <a:rPr lang="tr-T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tr-TR" sz="105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tr-T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3966486" y="1904883"/>
            <a:ext cx="1253586" cy="600164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3 MONTHS, </a:t>
            </a:r>
            <a:r>
              <a:rPr lang="tr-TR" sz="11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Happy</a:t>
            </a:r>
            <a:r>
              <a:rPr lang="tr-TR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1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tr-TR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1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1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  <a:r>
              <a:rPr lang="tr-TR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5746186" y="1885361"/>
            <a:ext cx="3074286" cy="461665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6 MONTHS ,</a:t>
            </a:r>
          </a:p>
          <a:p>
            <a:pPr algn="ctr"/>
            <a:r>
              <a:rPr lang="tr-TR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Happily</a:t>
            </a:r>
            <a:r>
              <a:rPr lang="tr-T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tr-TR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arried</a:t>
            </a:r>
            <a:r>
              <a:rPr lang="tr-T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GOOD RESULT WITH A SWEET BONUS …</a:t>
            </a:r>
            <a:br>
              <a:rPr lang="tr-T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tr-T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could</a:t>
            </a:r>
            <a:r>
              <a:rPr lang="tr-T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reject</a:t>
            </a:r>
            <a:r>
              <a:rPr lang="tr-T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tr-T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good-looking</a:t>
            </a:r>
            <a:r>
              <a:rPr lang="tr-T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doctor</a:t>
            </a:r>
            <a:r>
              <a:rPr lang="tr-T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husband</a:t>
            </a:r>
            <a:r>
              <a:rPr lang="tr-T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;)</a:t>
            </a:r>
            <a:endParaRPr lang="tr-TR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27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0" y="1"/>
            <a:ext cx="9144000" cy="61040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258211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199" y="5041790"/>
            <a:ext cx="8229600" cy="1143000"/>
          </a:xfrm>
        </p:spPr>
        <p:txBody>
          <a:bodyPr>
            <a:normAutofit/>
          </a:bodyPr>
          <a:lstStyle/>
          <a:p>
            <a:r>
              <a:rPr lang="tr-TR" sz="1800" b="1" spc="300" dirty="0" smtClean="0">
                <a:solidFill>
                  <a:schemeClr val="bg1"/>
                </a:solidFill>
              </a:rPr>
              <a:t>COMBINED FACIAL AESTHETIC PROCEDURES</a:t>
            </a:r>
            <a:endParaRPr lang="tr-TR" sz="1800" b="1" spc="300" dirty="0">
              <a:solidFill>
                <a:schemeClr val="bg1"/>
              </a:solidFill>
            </a:endParaRPr>
          </a:p>
        </p:txBody>
      </p:sp>
      <p:pic>
        <p:nvPicPr>
          <p:cNvPr id="42" name="Picture 6" descr="Fig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90150"/>
            <a:ext cx="4384359" cy="4162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1619672" y="320182"/>
            <a:ext cx="7056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 WANT </a:t>
            </a:r>
            <a:r>
              <a:rPr lang="tr-T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MY NOSE REDONE  PLUS I WON’T SAY NO FOR A SIMILAR BONUS WITH THAT U GAVE TO </a:t>
            </a:r>
            <a:r>
              <a:rPr lang="tr-T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HER</a:t>
            </a:r>
            <a:r>
              <a:rPr lang="tr-T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! </a:t>
            </a:r>
            <a:r>
              <a:rPr lang="tr-T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GOT </a:t>
            </a:r>
            <a:r>
              <a:rPr lang="tr-T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 ? </a:t>
            </a:r>
            <a:endParaRPr lang="tr-T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5362" name="Picture 2" descr="http://cache2.asset-cache.net/gc/98325831-woman-screaming-into-a-telephone-gettyimages.jpg?v=1&amp;c=IWSAsset&amp;k=2&amp;d=GQWa%2BESYArDdNFU1H0wNFgmWgN%2BtyCYfhHihBNJ%2FberobT0wl9ZIZOrtVp4VPtuT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8022"/>
          <a:stretch/>
        </p:blipFill>
        <p:spPr bwMode="auto">
          <a:xfrm>
            <a:off x="911660" y="188323"/>
            <a:ext cx="532054" cy="6550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ikdörtgen 6"/>
          <p:cNvSpPr/>
          <p:nvPr/>
        </p:nvSpPr>
        <p:spPr>
          <a:xfrm>
            <a:off x="629692" y="5659433"/>
            <a:ext cx="78488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200" b="1" dirty="0" err="1" smtClean="0">
                <a:solidFill>
                  <a:schemeClr val="bg1"/>
                </a:solidFill>
              </a:rPr>
              <a:t>Saddle</a:t>
            </a:r>
            <a:r>
              <a:rPr lang="tr-TR" sz="1200" b="1" dirty="0" smtClean="0">
                <a:solidFill>
                  <a:schemeClr val="bg1"/>
                </a:solidFill>
              </a:rPr>
              <a:t> </a:t>
            </a:r>
            <a:r>
              <a:rPr lang="tr-TR" sz="1200" b="1" dirty="0" err="1" smtClean="0">
                <a:solidFill>
                  <a:schemeClr val="bg1"/>
                </a:solidFill>
              </a:rPr>
              <a:t>Nose</a:t>
            </a:r>
            <a:r>
              <a:rPr lang="tr-TR" sz="1200" b="1" dirty="0" smtClean="0">
                <a:solidFill>
                  <a:schemeClr val="bg1"/>
                </a:solidFill>
              </a:rPr>
              <a:t> </a:t>
            </a:r>
            <a:r>
              <a:rPr lang="tr-TR" sz="1200" b="1" dirty="0" err="1" smtClean="0">
                <a:solidFill>
                  <a:schemeClr val="bg1"/>
                </a:solidFill>
              </a:rPr>
              <a:t>Correction</a:t>
            </a:r>
            <a:r>
              <a:rPr lang="tr-TR" sz="1200" b="1" dirty="0" smtClean="0">
                <a:solidFill>
                  <a:schemeClr val="bg1"/>
                </a:solidFill>
              </a:rPr>
              <a:t>  + </a:t>
            </a:r>
            <a:r>
              <a:rPr lang="tr-TR" sz="1200" b="1" dirty="0" err="1" smtClean="0">
                <a:solidFill>
                  <a:schemeClr val="bg1"/>
                </a:solidFill>
              </a:rPr>
              <a:t>Buccal</a:t>
            </a:r>
            <a:r>
              <a:rPr lang="tr-TR" sz="1200" b="1" dirty="0" smtClean="0">
                <a:solidFill>
                  <a:schemeClr val="bg1"/>
                </a:solidFill>
              </a:rPr>
              <a:t> </a:t>
            </a:r>
            <a:r>
              <a:rPr lang="tr-TR" sz="1200" b="1" dirty="0" err="1" smtClean="0">
                <a:solidFill>
                  <a:schemeClr val="bg1"/>
                </a:solidFill>
              </a:rPr>
              <a:t>Fat</a:t>
            </a:r>
            <a:r>
              <a:rPr lang="tr-TR" sz="1200" b="1" dirty="0" smtClean="0">
                <a:solidFill>
                  <a:schemeClr val="bg1"/>
                </a:solidFill>
              </a:rPr>
              <a:t> </a:t>
            </a:r>
            <a:r>
              <a:rPr lang="tr-TR" sz="1200" b="1" dirty="0" err="1" smtClean="0">
                <a:solidFill>
                  <a:schemeClr val="bg1"/>
                </a:solidFill>
              </a:rPr>
              <a:t>Removal</a:t>
            </a:r>
            <a:r>
              <a:rPr lang="tr-TR" sz="1200" b="1" dirty="0" smtClean="0">
                <a:solidFill>
                  <a:schemeClr val="bg1"/>
                </a:solidFill>
              </a:rPr>
              <a:t> + LİPO </a:t>
            </a:r>
            <a:r>
              <a:rPr lang="tr-TR" sz="1200" b="1" dirty="0" err="1" smtClean="0">
                <a:solidFill>
                  <a:schemeClr val="bg1"/>
                </a:solidFill>
              </a:rPr>
              <a:t>Infitration</a:t>
            </a:r>
            <a:r>
              <a:rPr lang="tr-TR" sz="1200" b="1" dirty="0" smtClean="0">
                <a:solidFill>
                  <a:schemeClr val="bg1"/>
                </a:solidFill>
              </a:rPr>
              <a:t> + </a:t>
            </a:r>
            <a:r>
              <a:rPr lang="tr-TR" sz="1200" b="1" dirty="0" err="1">
                <a:solidFill>
                  <a:schemeClr val="bg1"/>
                </a:solidFill>
              </a:rPr>
              <a:t>C</a:t>
            </a:r>
            <a:r>
              <a:rPr lang="tr-TR" sz="1200" b="1" dirty="0" err="1" smtClean="0">
                <a:solidFill>
                  <a:schemeClr val="bg1"/>
                </a:solidFill>
              </a:rPr>
              <a:t>hin</a:t>
            </a:r>
            <a:r>
              <a:rPr lang="tr-TR" sz="1200" b="1" dirty="0" smtClean="0">
                <a:solidFill>
                  <a:schemeClr val="bg1"/>
                </a:solidFill>
              </a:rPr>
              <a:t> </a:t>
            </a:r>
            <a:r>
              <a:rPr lang="tr-TR" sz="1200" b="1" dirty="0" err="1" smtClean="0">
                <a:solidFill>
                  <a:schemeClr val="bg1"/>
                </a:solidFill>
              </a:rPr>
              <a:t>Augmentation</a:t>
            </a:r>
            <a:r>
              <a:rPr lang="tr-TR" sz="1200" b="1" dirty="0" smtClean="0">
                <a:solidFill>
                  <a:schemeClr val="bg1"/>
                </a:solidFill>
              </a:rPr>
              <a:t>  </a:t>
            </a:r>
            <a:endParaRPr lang="tr-T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3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5800" y="764704"/>
            <a:ext cx="7772400" cy="1524000"/>
          </a:xfrm>
        </p:spPr>
        <p:txBody>
          <a:bodyPr>
            <a:normAutofit/>
          </a:bodyPr>
          <a:lstStyle/>
          <a:p>
            <a:r>
              <a:rPr lang="tr-TR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LISTEN WHAT THEY SAY  </a:t>
            </a:r>
            <a:endParaRPr lang="tr-TR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6018" name="Picture 2" descr="https://media.giphy.com/media/fdxsbjJCCq81i/giphy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79804"/>
            <a:ext cx="6336704" cy="389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24961" y="6053838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21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E:\RESİMLERİM\FACIAL AESTHETIC\lip\V-Y\IMAGES\figure 21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590" y="1158846"/>
            <a:ext cx="5479317" cy="448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aşlık 1"/>
          <p:cNvSpPr>
            <a:spLocks noGrp="1"/>
          </p:cNvSpPr>
          <p:nvPr>
            <p:ph type="title"/>
          </p:nvPr>
        </p:nvSpPr>
        <p:spPr>
          <a:xfrm>
            <a:off x="590448" y="1158846"/>
            <a:ext cx="8229600" cy="1143000"/>
          </a:xfrm>
        </p:spPr>
        <p:txBody>
          <a:bodyPr>
            <a:normAutofit/>
          </a:bodyPr>
          <a:lstStyle/>
          <a:p>
            <a:r>
              <a:rPr lang="tr-TR" sz="1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ORTHOGNATHIC SURGERY</a:t>
            </a:r>
            <a:endParaRPr lang="tr-TR" sz="1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Başlık 1"/>
          <p:cNvSpPr txBox="1">
            <a:spLocks/>
          </p:cNvSpPr>
          <p:nvPr/>
        </p:nvSpPr>
        <p:spPr>
          <a:xfrm>
            <a:off x="590448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I WANT MY JAWS TO HAVE A BETTER RELATIONSHIP WITH EACH OTHER</a:t>
            </a:r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  <a:sym typeface="Wingdings" panose="05000000000000000000" pitchFamily="2" charset="2"/>
              </a:rPr>
              <a:t> </a:t>
            </a:r>
            <a:endParaRPr lang="tr-TR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0440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alika\Desktop\IMG_21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28" y="1772816"/>
            <a:ext cx="3240360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Metin kutusu 1"/>
          <p:cNvSpPr txBox="1"/>
          <p:nvPr/>
        </p:nvSpPr>
        <p:spPr>
          <a:xfrm>
            <a:off x="1547664" y="1053912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 </a:t>
            </a:r>
            <a:r>
              <a:rPr lang="tr-T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WANT MY YOUTH BACK !</a:t>
            </a:r>
            <a:endParaRPr lang="tr-T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2" descr="C:\Users\alika\Pictures\retro_vintage_motivational_quote_poster__by_sibgat-d814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53858"/>
            <a:ext cx="744633" cy="990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91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lika\Desktop\PHOTOS &amp; VIDEOS\HASTALAR\hülya güdüdcü - MENDELSON facelift\IMG_11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09" r="16434" b="6099"/>
          <a:stretch/>
        </p:blipFill>
        <p:spPr bwMode="auto">
          <a:xfrm>
            <a:off x="4648351" y="1197339"/>
            <a:ext cx="2467778" cy="3752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C:\Users\alika\Desktop\PHOTOS &amp; VIDEOS\HASTALAR\hülya güdüdcü - MENDELSON facelift\IMG_239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09" t="29073" r="21972" b="18719"/>
          <a:stretch/>
        </p:blipFill>
        <p:spPr bwMode="auto">
          <a:xfrm rot="5400000">
            <a:off x="1448033" y="1861591"/>
            <a:ext cx="3752215" cy="2423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Dikdörtgen 1"/>
          <p:cNvSpPr/>
          <p:nvPr/>
        </p:nvSpPr>
        <p:spPr>
          <a:xfrm>
            <a:off x="1516003" y="589330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 </a:t>
            </a:r>
            <a:r>
              <a:rPr lang="tr-T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DON’T WANT TO LOOK SO TIRED  </a:t>
            </a:r>
            <a:endParaRPr lang="tr-T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611560" y="5093449"/>
            <a:ext cx="78488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COMBINED FACIAL PROCEDURES</a:t>
            </a:r>
          </a:p>
          <a:p>
            <a:pPr algn="ctr"/>
            <a:r>
              <a:rPr lang="tr-TR" sz="12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Face</a:t>
            </a:r>
            <a:r>
              <a:rPr lang="tr-TR" sz="1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lift + </a:t>
            </a:r>
            <a:r>
              <a:rPr lang="tr-TR" sz="12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Saddle</a:t>
            </a:r>
            <a:r>
              <a:rPr lang="tr-TR" sz="1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12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Nose</a:t>
            </a:r>
            <a:r>
              <a:rPr lang="tr-TR" sz="1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12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Correction</a:t>
            </a:r>
            <a:r>
              <a:rPr lang="tr-TR" sz="1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+ </a:t>
            </a:r>
            <a:r>
              <a:rPr lang="tr-TR" sz="12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Buccal</a:t>
            </a:r>
            <a:r>
              <a:rPr lang="tr-TR" sz="1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12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Fat</a:t>
            </a:r>
            <a:r>
              <a:rPr lang="tr-TR" sz="1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12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Removal</a:t>
            </a:r>
            <a:r>
              <a:rPr lang="tr-TR" sz="1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+ </a:t>
            </a:r>
            <a:r>
              <a:rPr lang="tr-TR" sz="12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Browlift</a:t>
            </a:r>
            <a:r>
              <a:rPr lang="tr-TR" sz="1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12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1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+ </a:t>
            </a:r>
            <a:r>
              <a:rPr lang="tr-TR" sz="12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Lower</a:t>
            </a:r>
            <a:r>
              <a:rPr lang="tr-TR" sz="1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r>
              <a:rPr lang="tr-TR" sz="1200" b="1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  <a:r>
              <a:rPr lang="tr-TR" sz="12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lepharoplasty</a:t>
            </a:r>
            <a:r>
              <a:rPr lang="tr-TR" sz="1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endParaRPr lang="tr-TR" sz="12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Picture 6" descr="http://cache2.asset-cache.net/gc/124279824-businesswoman-talking-with-headset-close-up-gettyimages.jpg?v=1&amp;c=IWSAsset&amp;k=2&amp;d=ofv6rw%2FHNw1WObYmmC44HFocYvBzCYBJCzPB7kXsX%2FkFavTcHoqhDmJlkslDRDD9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20" r="25037" b="41168"/>
          <a:stretch/>
        </p:blipFill>
        <p:spPr bwMode="auto">
          <a:xfrm>
            <a:off x="2063019" y="445701"/>
            <a:ext cx="583542" cy="4886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17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lika\Desktop\PHOTOS &amp; VIDEOS\HASTALAR\hülya güdüdcü - MENDELSON facelift\IMG_11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30" t="3056" r="5583" b="200"/>
          <a:stretch/>
        </p:blipFill>
        <p:spPr bwMode="auto">
          <a:xfrm>
            <a:off x="4814886" y="1180662"/>
            <a:ext cx="2700623" cy="3565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alika\Desktop\PHOTOS &amp; VIDEOS\HASTALAR\hülya güdüdcü - MENDELSON facelift\IMG_239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9" t="9521" r="7350" b="9637"/>
          <a:stretch/>
        </p:blipFill>
        <p:spPr bwMode="auto">
          <a:xfrm rot="5400000">
            <a:off x="1629280" y="1607106"/>
            <a:ext cx="3515648" cy="2662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ikdörtgen 9"/>
          <p:cNvSpPr/>
          <p:nvPr/>
        </p:nvSpPr>
        <p:spPr>
          <a:xfrm>
            <a:off x="611560" y="5093449"/>
            <a:ext cx="78488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COMBINED FACIAL PROCEDURES</a:t>
            </a:r>
          </a:p>
          <a:p>
            <a:pPr algn="ctr"/>
            <a:r>
              <a:rPr lang="tr-TR" sz="12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Face</a:t>
            </a:r>
            <a:r>
              <a:rPr lang="tr-TR" sz="1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lift + </a:t>
            </a:r>
            <a:r>
              <a:rPr lang="tr-TR" sz="12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Saddle</a:t>
            </a:r>
            <a:r>
              <a:rPr lang="tr-TR" sz="1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12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Nose</a:t>
            </a:r>
            <a:r>
              <a:rPr lang="tr-TR" sz="1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12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Correction</a:t>
            </a:r>
            <a:r>
              <a:rPr lang="tr-TR" sz="1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+ </a:t>
            </a:r>
            <a:r>
              <a:rPr lang="tr-TR" sz="12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Buccal</a:t>
            </a:r>
            <a:r>
              <a:rPr lang="tr-TR" sz="1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12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Fat</a:t>
            </a:r>
            <a:r>
              <a:rPr lang="tr-TR" sz="1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12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Removal</a:t>
            </a:r>
            <a:r>
              <a:rPr lang="tr-TR" sz="1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+ </a:t>
            </a:r>
            <a:r>
              <a:rPr lang="tr-TR" sz="12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Browlift</a:t>
            </a:r>
            <a:r>
              <a:rPr lang="tr-TR" sz="1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12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1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+ </a:t>
            </a:r>
            <a:r>
              <a:rPr lang="tr-TR" sz="12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Lower</a:t>
            </a:r>
            <a:r>
              <a:rPr lang="tr-TR" sz="1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r>
              <a:rPr lang="tr-TR" sz="1200" b="1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  <a:r>
              <a:rPr lang="tr-TR" sz="12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lepharoplasty</a:t>
            </a:r>
            <a:r>
              <a:rPr lang="tr-TR" sz="1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endParaRPr lang="tr-TR" sz="12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7025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Resim" descr="IMG_8035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5001" t="6253" r="26666"/>
          <a:stretch>
            <a:fillRect/>
          </a:stretch>
        </p:blipFill>
        <p:spPr>
          <a:xfrm>
            <a:off x="1507896" y="1095641"/>
            <a:ext cx="3028099" cy="3915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4 Resim" descr="IMG_8370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545" t="2467" r="6484" b="6942"/>
          <a:stretch/>
        </p:blipFill>
        <p:spPr>
          <a:xfrm rot="16200000">
            <a:off x="4095883" y="1546793"/>
            <a:ext cx="3904562" cy="3024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Dikdörtgen 1"/>
          <p:cNvSpPr/>
          <p:nvPr/>
        </p:nvSpPr>
        <p:spPr>
          <a:xfrm>
            <a:off x="1187624" y="532382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 WANT </a:t>
            </a:r>
            <a:r>
              <a:rPr lang="tr-T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TO LOOK  YOUNGER </a:t>
            </a:r>
            <a:r>
              <a:rPr lang="tr-T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</a:t>
            </a:r>
            <a:r>
              <a:rPr lang="tr-T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or</a:t>
            </a:r>
            <a:r>
              <a:rPr lang="tr-T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A SECOND CHANCE IN THE LIFE </a:t>
            </a:r>
            <a:endParaRPr lang="tr-T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799017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ikdörtgen 8"/>
          <p:cNvSpPr/>
          <p:nvPr/>
        </p:nvSpPr>
        <p:spPr>
          <a:xfrm>
            <a:off x="611560" y="5157192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dirty="0" smtClean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COMBINED FACIAL PROCEDURES</a:t>
            </a:r>
          </a:p>
          <a:p>
            <a:pPr algn="ctr"/>
            <a:r>
              <a:rPr lang="tr-TR" sz="12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Face</a:t>
            </a:r>
            <a:r>
              <a:rPr lang="tr-TR" sz="1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lift + </a:t>
            </a:r>
            <a:r>
              <a:rPr lang="tr-TR" sz="12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Upper</a:t>
            </a:r>
            <a:r>
              <a:rPr lang="tr-TR" sz="1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1200" b="1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</a:t>
            </a:r>
            <a:r>
              <a:rPr lang="tr-TR" sz="12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ip</a:t>
            </a:r>
            <a:r>
              <a:rPr lang="tr-TR" sz="1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Lift + </a:t>
            </a:r>
            <a:r>
              <a:rPr lang="tr-TR" sz="12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Rhinoplasty</a:t>
            </a:r>
            <a:r>
              <a:rPr lang="tr-TR" sz="1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+ </a:t>
            </a:r>
            <a:r>
              <a:rPr lang="tr-TR" sz="1200" b="1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</a:t>
            </a:r>
            <a:r>
              <a:rPr lang="tr-TR" sz="12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at</a:t>
            </a:r>
            <a:r>
              <a:rPr lang="tr-TR" sz="1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12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Infiltration</a:t>
            </a:r>
            <a:r>
              <a:rPr lang="tr-TR" sz="1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+ </a:t>
            </a:r>
            <a:r>
              <a:rPr lang="tr-TR" sz="12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Browlift</a:t>
            </a:r>
            <a:r>
              <a:rPr lang="tr-TR" sz="1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+ </a:t>
            </a:r>
            <a:r>
              <a:rPr lang="tr-TR" sz="1200" b="1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</a:t>
            </a:r>
            <a:r>
              <a:rPr lang="tr-TR" sz="12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pper</a:t>
            </a:r>
            <a:r>
              <a:rPr lang="tr-TR" sz="1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12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</a:t>
            </a:r>
            <a:r>
              <a:rPr lang="tr-TR" sz="1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12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Lower</a:t>
            </a:r>
            <a:r>
              <a:rPr lang="tr-TR" sz="1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r>
              <a:rPr lang="tr-TR" sz="1200" b="1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  <a:r>
              <a:rPr lang="tr-TR" sz="12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lepharoplasty</a:t>
            </a:r>
            <a:r>
              <a:rPr lang="tr-TR" sz="1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+ </a:t>
            </a:r>
            <a:r>
              <a:rPr lang="tr-TR" sz="12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Mentoplasty</a:t>
            </a:r>
            <a:r>
              <a:rPr lang="tr-TR" sz="12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tr-TR" sz="12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Picture 16" descr="http://www.medicalnewstoday.com/content/images/articles/187/187640/close-up-old-woman-mouth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48" y="532382"/>
            <a:ext cx="613072" cy="388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38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bodhem13486\Desktop\ACIBADEM ARŞİV- 2015-12-23\KAYANE KUTLU\IMG_8362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8093" r="13231" b="10733"/>
          <a:stretch>
            <a:fillRect/>
          </a:stretch>
        </p:blipFill>
        <p:spPr bwMode="auto">
          <a:xfrm>
            <a:off x="3273750" y="677837"/>
            <a:ext cx="2590996" cy="3639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bodhem13486\Desktop\ACIBADEM ARŞİV- 2015-12-23\KAYANE KUTLU\IMG_804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654" t="15747" r="31355" b="17472"/>
          <a:stretch/>
        </p:blipFill>
        <p:spPr bwMode="auto">
          <a:xfrm>
            <a:off x="552763" y="677838"/>
            <a:ext cx="2706551" cy="3639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3 Resim" descr="IMG_8725.JPG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"/>
          <a:stretch/>
        </p:blipFill>
        <p:spPr>
          <a:xfrm>
            <a:off x="5868144" y="692696"/>
            <a:ext cx="2427059" cy="3640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Dikdörtgen 1"/>
          <p:cNvSpPr/>
          <p:nvPr/>
        </p:nvSpPr>
        <p:spPr>
          <a:xfrm>
            <a:off x="611560" y="4581128"/>
            <a:ext cx="784887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dirty="0" smtClean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COMBINED FACIAL PROCEDURES</a:t>
            </a:r>
          </a:p>
          <a:p>
            <a:pPr algn="ctr"/>
            <a:r>
              <a:rPr lang="tr-TR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  <a:r>
              <a:rPr lang="tr-TR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lift + </a:t>
            </a:r>
            <a:r>
              <a:rPr lang="tr-TR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Upper</a:t>
            </a:r>
            <a:r>
              <a:rPr lang="tr-TR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tr-TR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</a:t>
            </a:r>
            <a:r>
              <a:rPr lang="tr-TR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Lift + </a:t>
            </a:r>
            <a:r>
              <a:rPr lang="tr-TR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Rhinoplasty</a:t>
            </a:r>
            <a:r>
              <a:rPr lang="tr-TR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tr-TR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tr-TR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tr-TR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Infiltration</a:t>
            </a:r>
            <a:r>
              <a:rPr lang="tr-TR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tr-TR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Browlift</a:t>
            </a:r>
            <a:r>
              <a:rPr lang="tr-TR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tr-TR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tr-TR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pper</a:t>
            </a:r>
            <a:r>
              <a:rPr lang="tr-TR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tr-TR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tr-TR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tr-TR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lepharoplasty</a:t>
            </a:r>
            <a:r>
              <a:rPr lang="tr-TR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tr-TR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Mentoplasty</a:t>
            </a:r>
            <a:r>
              <a:rPr lang="tr-TR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55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bodhem13486\Desktop\ACIBADEM ARŞİV- 2015-12-23\KAYANE KUTLU\IMG_8040.JPG"/>
          <p:cNvPicPr>
            <a:picLocks noChangeAspect="1" noChangeArrowheads="1"/>
          </p:cNvPicPr>
          <p:nvPr/>
        </p:nvPicPr>
        <p:blipFill>
          <a:blip r:embed="rId3" cstate="print"/>
          <a:srcRect l="39662" t="7647" r="28782" b="2646"/>
          <a:stretch>
            <a:fillRect/>
          </a:stretch>
        </p:blipFill>
        <p:spPr bwMode="auto">
          <a:xfrm>
            <a:off x="2310456" y="621433"/>
            <a:ext cx="2025176" cy="3838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bodhem13486\Desktop\ACIBADEM ARŞİV- 2015-12-23\KAYANE KUTLU\IMG_8365.JPG"/>
          <p:cNvPicPr>
            <a:picLocks noChangeAspect="1" noChangeArrowheads="1"/>
          </p:cNvPicPr>
          <p:nvPr/>
        </p:nvPicPr>
        <p:blipFill>
          <a:blip r:embed="rId4" cstate="print"/>
          <a:srcRect l="7872" t="-15621" r="15010" b="34203"/>
          <a:stretch>
            <a:fillRect/>
          </a:stretch>
        </p:blipFill>
        <p:spPr bwMode="auto">
          <a:xfrm rot="16200000">
            <a:off x="3525085" y="1189160"/>
            <a:ext cx="3838920" cy="2701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Dikdörtgen 4"/>
          <p:cNvSpPr/>
          <p:nvPr/>
        </p:nvSpPr>
        <p:spPr>
          <a:xfrm>
            <a:off x="611560" y="4725144"/>
            <a:ext cx="813690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dirty="0" smtClean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COMBINED FACIAL PROCEDURES</a:t>
            </a:r>
          </a:p>
          <a:p>
            <a:pPr algn="ctr"/>
            <a:r>
              <a:rPr lang="tr-TR" sz="11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Face</a:t>
            </a:r>
            <a:r>
              <a:rPr lang="tr-TR" sz="11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lift + </a:t>
            </a:r>
            <a:r>
              <a:rPr lang="tr-TR" sz="11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Upper</a:t>
            </a:r>
            <a:r>
              <a:rPr lang="tr-TR" sz="11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1100" b="1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</a:t>
            </a:r>
            <a:r>
              <a:rPr lang="tr-TR" sz="11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ip</a:t>
            </a:r>
            <a:r>
              <a:rPr lang="tr-TR" sz="11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Lift + </a:t>
            </a:r>
            <a:r>
              <a:rPr lang="tr-TR" sz="11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Rhinoplasty</a:t>
            </a:r>
            <a:r>
              <a:rPr lang="tr-TR" sz="11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+ </a:t>
            </a:r>
            <a:r>
              <a:rPr lang="tr-TR" sz="1100" b="1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</a:t>
            </a:r>
            <a:r>
              <a:rPr lang="tr-TR" sz="11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at</a:t>
            </a:r>
            <a:r>
              <a:rPr lang="tr-TR" sz="11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11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Infiltration</a:t>
            </a:r>
            <a:r>
              <a:rPr lang="tr-TR" sz="11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+ </a:t>
            </a:r>
            <a:r>
              <a:rPr lang="tr-TR" sz="11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Browlift</a:t>
            </a:r>
            <a:r>
              <a:rPr lang="tr-TR" sz="11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+ </a:t>
            </a:r>
            <a:r>
              <a:rPr lang="tr-TR" sz="1100" b="1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</a:t>
            </a:r>
            <a:r>
              <a:rPr lang="tr-TR" sz="11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pper</a:t>
            </a:r>
            <a:r>
              <a:rPr lang="tr-TR" sz="11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11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</a:t>
            </a:r>
            <a:r>
              <a:rPr lang="tr-TR" sz="11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11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Lower</a:t>
            </a:r>
            <a:r>
              <a:rPr lang="tr-TR" sz="11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r>
              <a:rPr lang="tr-TR" sz="1100" b="1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  <a:r>
              <a:rPr lang="tr-TR" sz="11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lepharoplasty</a:t>
            </a:r>
            <a:r>
              <a:rPr lang="tr-TR" sz="11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+ </a:t>
            </a:r>
            <a:r>
              <a:rPr lang="tr-TR" sz="1100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Mentoplasty</a:t>
            </a:r>
            <a:r>
              <a:rPr lang="tr-TR" sz="11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tr-TR" sz="11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6483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i.ytimg.com/vi/AmZAOjUT0LI/hqdefault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18" b="4699"/>
          <a:stretch/>
        </p:blipFill>
        <p:spPr bwMode="auto">
          <a:xfrm>
            <a:off x="2249996" y="1935679"/>
            <a:ext cx="4572000" cy="3123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s://i.ytimg.com/vi/hlLTN9nzK3k/maxresdefault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10" r="12605"/>
          <a:stretch/>
        </p:blipFill>
        <p:spPr bwMode="auto">
          <a:xfrm>
            <a:off x="400684" y="774090"/>
            <a:ext cx="877533" cy="7013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611560" y="5058889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smtClean="0"/>
              <a:t>BREAST AUGMENTATION</a:t>
            </a:r>
            <a:r>
              <a:rPr lang="tr-TR" sz="1200" b="1" dirty="0" smtClean="0"/>
              <a:t> </a:t>
            </a:r>
            <a:endParaRPr lang="tr-TR" sz="1200" b="1" dirty="0"/>
          </a:p>
        </p:txBody>
      </p:sp>
      <p:sp>
        <p:nvSpPr>
          <p:cNvPr id="6" name="Dikdörtgen 5"/>
          <p:cNvSpPr/>
          <p:nvPr/>
        </p:nvSpPr>
        <p:spPr>
          <a:xfrm>
            <a:off x="1278217" y="940077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WHAT I WANT IS VERY EASY TO UNDERSTAND</a:t>
            </a:r>
            <a:r>
              <a:rPr lang="tr-T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…. </a:t>
            </a:r>
            <a:r>
              <a:rPr lang="tr-T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Isn’t</a:t>
            </a:r>
            <a:r>
              <a:rPr lang="tr-T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IT  ?</a:t>
            </a:r>
            <a:endParaRPr lang="tr-T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1006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0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C:\Users\mehmet.mutaf\Desktop\ACIBADEM ARŞİV- 2016-01-12\MELEK DOGAN\preop\IMG_0393.JPG"/>
          <p:cNvPicPr>
            <a:picLocks noChangeAspect="1" noChangeArrowheads="1"/>
          </p:cNvPicPr>
          <p:nvPr/>
        </p:nvPicPr>
        <p:blipFill rotWithShape="1">
          <a:blip r:embed="rId3" cstate="print"/>
          <a:srcRect l="18650" r="22153"/>
          <a:stretch/>
        </p:blipFill>
        <p:spPr bwMode="auto">
          <a:xfrm>
            <a:off x="3765625" y="1844824"/>
            <a:ext cx="1833221" cy="2064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12" name="Picture 4" descr="C:\Users\mehmet.mutaf\Desktop\ACIBADEM ARŞİV- 2016-01-12\MELEK DOGAN\preop\IMG_0394.JPG"/>
          <p:cNvPicPr>
            <a:picLocks noChangeAspect="1" noChangeArrowheads="1"/>
          </p:cNvPicPr>
          <p:nvPr/>
        </p:nvPicPr>
        <p:blipFill rotWithShape="1">
          <a:blip r:embed="rId4" cstate="print"/>
          <a:srcRect l="15214" r="19943"/>
          <a:stretch/>
        </p:blipFill>
        <p:spPr bwMode="auto">
          <a:xfrm>
            <a:off x="1767008" y="1854579"/>
            <a:ext cx="1998617" cy="2054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14" name="Picture 6" descr="C:\Users\mehmet.mutaf\Desktop\ACIBADEM ARŞİV- 2016-01-12\MELEK DOGAN\preop\IMG_0396.JPG"/>
          <p:cNvPicPr>
            <a:picLocks noChangeAspect="1" noChangeArrowheads="1"/>
          </p:cNvPicPr>
          <p:nvPr/>
        </p:nvPicPr>
        <p:blipFill rotWithShape="1">
          <a:blip r:embed="rId5" cstate="print"/>
          <a:srcRect r="37681"/>
          <a:stretch/>
        </p:blipFill>
        <p:spPr bwMode="auto">
          <a:xfrm>
            <a:off x="5571631" y="1844824"/>
            <a:ext cx="1920809" cy="2054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15" name="Picture 7" descr="C:\Users\mehmet.mutaf\Desktop\ACIBADEM ARŞİV- 2016-01-12\MELEK DOGAN\preop\IMG_0397.JPG"/>
          <p:cNvPicPr>
            <a:picLocks noChangeAspect="1" noChangeArrowheads="1"/>
          </p:cNvPicPr>
          <p:nvPr/>
        </p:nvPicPr>
        <p:blipFill rotWithShape="1">
          <a:blip r:embed="rId6" cstate="print"/>
          <a:srcRect l="5904" r="37832"/>
          <a:stretch/>
        </p:blipFill>
        <p:spPr bwMode="auto">
          <a:xfrm>
            <a:off x="-11318" y="1866304"/>
            <a:ext cx="1778326" cy="2043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43293" y="6150158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mehmet.mutaf\Desktop\ACIBADEM ARŞİV- 2016-01-12\MELEK DOGAN\preop\IMG_0395.JPG"/>
          <p:cNvPicPr>
            <a:picLocks noChangeAspect="1" noChangeArrowheads="1"/>
          </p:cNvPicPr>
          <p:nvPr/>
        </p:nvPicPr>
        <p:blipFill rotWithShape="1">
          <a:blip r:embed="rId7" cstate="print"/>
          <a:srcRect l="22957" r="23460"/>
          <a:stretch/>
        </p:blipFill>
        <p:spPr bwMode="auto">
          <a:xfrm>
            <a:off x="7481122" y="1844824"/>
            <a:ext cx="1651560" cy="2054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Metin kutusu 1"/>
          <p:cNvSpPr txBox="1">
            <a:spLocks noChangeArrowheads="1"/>
          </p:cNvSpPr>
          <p:nvPr/>
        </p:nvSpPr>
        <p:spPr bwMode="auto">
          <a:xfrm>
            <a:off x="865782" y="4581128"/>
            <a:ext cx="74168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tr-TR" altLang="tr-TR" sz="24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BREAST AUGMENTATION  </a:t>
            </a:r>
          </a:p>
          <a:p>
            <a:pPr algn="ctr" eaLnBrk="1" hangingPunct="1">
              <a:buClrTx/>
              <a:buSzTx/>
              <a:buFontTx/>
              <a:buNone/>
            </a:pPr>
            <a:r>
              <a:rPr lang="tr-TR" altLang="tr-TR" sz="12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 </a:t>
            </a:r>
            <a:r>
              <a:rPr lang="tr-TR" altLang="tr-TR" sz="120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Submuscular</a:t>
            </a:r>
            <a:r>
              <a:rPr lang="tr-TR" altLang="tr-TR" sz="12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altLang="tr-TR" sz="120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Technique</a:t>
            </a:r>
            <a:r>
              <a:rPr lang="tr-TR" altLang="tr-TR" sz="12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)  </a:t>
            </a:r>
          </a:p>
        </p:txBody>
      </p:sp>
      <p:pic>
        <p:nvPicPr>
          <p:cNvPr id="9" name="Picture 10" descr="https://il7.picdn.net/shutterstock/videos/5780150/thumb/4.jp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93"/>
          <a:stretch/>
        </p:blipFill>
        <p:spPr bwMode="auto">
          <a:xfrm>
            <a:off x="3059832" y="835006"/>
            <a:ext cx="627592" cy="453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ikdörtgen 9"/>
          <p:cNvSpPr/>
          <p:nvPr/>
        </p:nvSpPr>
        <p:spPr>
          <a:xfrm>
            <a:off x="1246686" y="815595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 WANT </a:t>
            </a:r>
            <a:r>
              <a:rPr lang="tr-T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THE SAME </a:t>
            </a:r>
            <a:endParaRPr lang="tr-T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6060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87421" y="62564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8" t="22373" r="6420" b="12381"/>
          <a:stretch/>
        </p:blipFill>
        <p:spPr bwMode="auto">
          <a:xfrm>
            <a:off x="1016359" y="1340768"/>
            <a:ext cx="7110248" cy="38940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43293" y="6150158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1556048" y="648021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PREOPERATIVE SIMULATION</a:t>
            </a:r>
            <a:endParaRPr lang="tr-TR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3487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Başlık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>
            <a:normAutofit/>
          </a:bodyPr>
          <a:lstStyle/>
          <a:p>
            <a:r>
              <a:rPr lang="tr-T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 I HAVE A BETTER LIFE  ? </a:t>
            </a:r>
            <a:endParaRPr lang="tr-T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0" y="5661025"/>
            <a:ext cx="9144000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tr-TR" altLang="tr-TR" sz="800">
              <a:solidFill>
                <a:schemeClr val="bg1"/>
              </a:solidFill>
              <a:latin typeface="Garamond" pitchFamily="18" charset="0"/>
            </a:endParaRPr>
          </a:p>
          <a:p>
            <a:pPr algn="ctr" eaLnBrk="0" hangingPunct="0"/>
            <a:r>
              <a:rPr lang="tr-TR" altLang="tr-TR" sz="800">
                <a:solidFill>
                  <a:schemeClr val="bg1"/>
                </a:solidFill>
                <a:latin typeface="Garamond" pitchFamily="18" charset="0"/>
              </a:rPr>
              <a:t>Universty of Gaziantep,  Plastic Reconstructive and Aesthetic Surgery Department  </a:t>
            </a:r>
          </a:p>
          <a:p>
            <a:pPr algn="ctr" eaLnBrk="0" hangingPunct="0"/>
            <a:r>
              <a:rPr lang="tr-TR" altLang="tr-TR" sz="800">
                <a:solidFill>
                  <a:schemeClr val="bg1"/>
                </a:solidFill>
                <a:latin typeface="Garamond" pitchFamily="18" charset="0"/>
              </a:rPr>
              <a:t>TURKEY  2007</a:t>
            </a:r>
          </a:p>
        </p:txBody>
      </p:sp>
      <p:sp>
        <p:nvSpPr>
          <p:cNvPr id="19" name="18 Metin kutusu"/>
          <p:cNvSpPr txBox="1"/>
          <p:nvPr/>
        </p:nvSpPr>
        <p:spPr>
          <a:xfrm>
            <a:off x="2254198" y="4147333"/>
            <a:ext cx="4622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tr-TR" sz="1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1200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</a:t>
            </a:r>
            <a:r>
              <a:rPr lang="tr-TR" sz="1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1200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</a:t>
            </a:r>
            <a:r>
              <a:rPr lang="tr-TR" sz="1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1200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Anomaly</a:t>
            </a:r>
            <a:r>
              <a:rPr lang="tr-TR" sz="1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tr-TR" sz="1200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tr-TR" sz="1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FACE </a:t>
            </a:r>
            <a:endParaRPr lang="tr-TR" sz="12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46846" y="6231992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SANKO\SANKO MASAÜSTÜ\PROJE STUDYO\untitled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382" y="2195839"/>
            <a:ext cx="4382226" cy="2153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3140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 descr="C:\Users\mehmet.mutaf\Desktop\ACIBADEM ARŞİV- 2016-01-12\100CANON-11 NİSAN\IMG_8778.JPG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/>
        </p:blipFill>
        <p:spPr bwMode="auto">
          <a:xfrm rot="16200000">
            <a:off x="-129419" y="2699283"/>
            <a:ext cx="2717680" cy="18117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987" name="Picture 3" descr="C:\Users\mehmet.mutaf\Desktop\ACIBADEM ARŞİV- 2016-01-12\100CANON-11 NİSAN\IMG_8772.JPG"/>
          <p:cNvPicPr>
            <a:picLocks noChangeAspect="1" noChangeArrowheads="1"/>
          </p:cNvPicPr>
          <p:nvPr/>
        </p:nvPicPr>
        <p:blipFill rotWithShape="1">
          <a:blip r:embed="rId4" cstate="print"/>
          <a:srcRect l="24008" r="12201"/>
          <a:stretch/>
        </p:blipFill>
        <p:spPr bwMode="auto">
          <a:xfrm rot="16200000">
            <a:off x="4558912" y="2185691"/>
            <a:ext cx="2717076" cy="2839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988" name="Picture 4" descr="C:\Users\mehmet.mutaf\Desktop\ACIBADEM ARŞİV- 2016-01-12\100CANON-11 NİSAN\IMG_8775.JPG"/>
          <p:cNvPicPr>
            <a:picLocks noChangeAspect="1" noChangeArrowheads="1"/>
          </p:cNvPicPr>
          <p:nvPr/>
        </p:nvPicPr>
        <p:blipFill rotWithShape="1">
          <a:blip r:embed="rId5" cstate="print"/>
          <a:srcRect l="16155" r="9286" b="34288"/>
          <a:stretch/>
        </p:blipFill>
        <p:spPr bwMode="auto">
          <a:xfrm rot="16200000">
            <a:off x="6776795" y="2806779"/>
            <a:ext cx="2717678" cy="1596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989" name="Picture 5" descr="C:\Users\mehmet.mutaf\Desktop\ACIBADEM ARŞİV- 2016-01-12\100CANON-11 NİSAN\IMG_8777.JPG"/>
          <p:cNvPicPr>
            <a:picLocks noChangeAspect="1" noChangeArrowheads="1"/>
          </p:cNvPicPr>
          <p:nvPr/>
        </p:nvPicPr>
        <p:blipFill rotWithShape="1">
          <a:blip r:embed="rId6" cstate="print"/>
          <a:srcRect l="13258" r="12201"/>
          <a:stretch/>
        </p:blipFill>
        <p:spPr bwMode="auto">
          <a:xfrm rot="16200000">
            <a:off x="1977007" y="2390469"/>
            <a:ext cx="2717075" cy="2430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43033" y="6073499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Metin kutusu 1"/>
          <p:cNvSpPr txBox="1">
            <a:spLocks noChangeArrowheads="1"/>
          </p:cNvSpPr>
          <p:nvPr/>
        </p:nvSpPr>
        <p:spPr bwMode="auto">
          <a:xfrm>
            <a:off x="863588" y="908720"/>
            <a:ext cx="741682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tr-TR" altLang="tr-TR" sz="28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BREAST AUGMENTATION  </a:t>
            </a:r>
          </a:p>
          <a:p>
            <a:pPr algn="ctr" eaLnBrk="1" hangingPunct="1">
              <a:buClrTx/>
              <a:buSzTx/>
              <a:buFontTx/>
              <a:buNone/>
            </a:pPr>
            <a:r>
              <a:rPr lang="tr-TR" altLang="tr-TR" sz="14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 </a:t>
            </a:r>
            <a:r>
              <a:rPr lang="tr-TR" altLang="tr-TR" sz="140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Submuscular</a:t>
            </a:r>
            <a:r>
              <a:rPr lang="tr-TR" altLang="tr-TR" sz="14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altLang="tr-TR" sz="140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Technique</a:t>
            </a:r>
            <a:r>
              <a:rPr lang="tr-TR" altLang="tr-TR" sz="14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–430 cc </a:t>
            </a:r>
            <a:r>
              <a:rPr lang="tr-TR" altLang="tr-TR" sz="140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Anatomical</a:t>
            </a:r>
            <a:r>
              <a:rPr lang="tr-TR" altLang="tr-TR" sz="14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altLang="tr-TR" sz="140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Implant</a:t>
            </a:r>
            <a:r>
              <a:rPr lang="tr-TR" altLang="tr-TR" sz="14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)  </a:t>
            </a:r>
          </a:p>
        </p:txBody>
      </p:sp>
    </p:spTree>
    <p:extLst>
      <p:ext uri="{BB962C8B-B14F-4D97-AF65-F5344CB8AC3E}">
        <p14:creationId xmlns:p14="http://schemas.microsoft.com/office/powerpoint/2010/main" val="413649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alika\Desktop\mommymakeover\IMG_166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25848" r="57255" b="10678"/>
          <a:stretch/>
        </p:blipFill>
        <p:spPr bwMode="auto">
          <a:xfrm>
            <a:off x="1485062" y="1606288"/>
            <a:ext cx="3101788" cy="3263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1" name="Picture 3" descr="C:\Users\alika\Desktop\mommymakeover\IMG_166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39" t="25849" r="9412" b="10678"/>
          <a:stretch/>
        </p:blipFill>
        <p:spPr bwMode="auto">
          <a:xfrm>
            <a:off x="4586850" y="1606288"/>
            <a:ext cx="2976282" cy="3263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" name="Metin kutusu 1"/>
          <p:cNvSpPr txBox="1">
            <a:spLocks noChangeArrowheads="1"/>
          </p:cNvSpPr>
          <p:nvPr/>
        </p:nvSpPr>
        <p:spPr bwMode="auto">
          <a:xfrm>
            <a:off x="878438" y="692696"/>
            <a:ext cx="74168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tr-TR" altLang="tr-TR" sz="24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BREAST AUGMENTATION  </a:t>
            </a:r>
          </a:p>
          <a:p>
            <a:pPr algn="ctr" eaLnBrk="1" hangingPunct="1">
              <a:buClrTx/>
              <a:buSzTx/>
              <a:buFontTx/>
              <a:buNone/>
            </a:pPr>
            <a:r>
              <a:rPr lang="tr-TR" altLang="tr-TR" sz="12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 </a:t>
            </a:r>
            <a:r>
              <a:rPr lang="tr-TR" altLang="tr-TR" sz="120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Submuscular</a:t>
            </a:r>
            <a:r>
              <a:rPr lang="tr-TR" altLang="tr-TR" sz="12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altLang="tr-TR" sz="120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Technique</a:t>
            </a:r>
            <a:r>
              <a:rPr lang="tr-TR" altLang="tr-TR" sz="12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– </a:t>
            </a:r>
            <a:r>
              <a:rPr lang="tr-TR" altLang="tr-TR" sz="120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Anatomıcal</a:t>
            </a:r>
            <a:r>
              <a:rPr lang="tr-TR" altLang="tr-TR" sz="12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altLang="tr-TR" sz="120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Implant</a:t>
            </a:r>
            <a:r>
              <a:rPr lang="tr-TR" altLang="tr-TR" sz="1200" b="1" spc="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altLang="tr-TR" sz="12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55363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E:\SANKO\SANKO MASAÜSTÜ\sunum ve konferanslar\MEME KARIN LİPO\BreastAug-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3" b="11339"/>
          <a:stretch/>
        </p:blipFill>
        <p:spPr bwMode="auto">
          <a:xfrm>
            <a:off x="838351" y="836712"/>
            <a:ext cx="7620000" cy="3337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Metin kutusu 1"/>
          <p:cNvSpPr txBox="1">
            <a:spLocks noChangeArrowheads="1"/>
          </p:cNvSpPr>
          <p:nvPr/>
        </p:nvSpPr>
        <p:spPr bwMode="auto">
          <a:xfrm>
            <a:off x="762000" y="4963892"/>
            <a:ext cx="7416824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tr-TR" altLang="tr-TR" sz="20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BREAST AUGMENTATION  </a:t>
            </a:r>
          </a:p>
          <a:p>
            <a:pPr algn="ctr" eaLnBrk="1" hangingPunct="1">
              <a:buClrTx/>
              <a:buSzTx/>
              <a:buFontTx/>
              <a:buNone/>
            </a:pPr>
            <a:r>
              <a:rPr lang="tr-TR" altLang="tr-TR" sz="11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 </a:t>
            </a:r>
            <a:r>
              <a:rPr lang="tr-TR" altLang="tr-TR" sz="110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Subglandular</a:t>
            </a:r>
            <a:r>
              <a:rPr lang="tr-TR" altLang="tr-TR" sz="11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altLang="tr-TR" sz="110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Technique</a:t>
            </a:r>
            <a:r>
              <a:rPr lang="tr-TR" altLang="tr-TR" sz="11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- </a:t>
            </a:r>
            <a:r>
              <a:rPr lang="tr-TR" altLang="tr-TR" sz="110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Round</a:t>
            </a:r>
            <a:r>
              <a:rPr lang="tr-TR" altLang="tr-TR" sz="11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altLang="tr-TR" sz="110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Implant</a:t>
            </a:r>
            <a:r>
              <a:rPr lang="tr-TR" altLang="tr-TR" sz="11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)  </a:t>
            </a:r>
          </a:p>
        </p:txBody>
      </p:sp>
    </p:spTree>
    <p:extLst>
      <p:ext uri="{BB962C8B-B14F-4D97-AF65-F5344CB8AC3E}">
        <p14:creationId xmlns:p14="http://schemas.microsoft.com/office/powerpoint/2010/main" val="140728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E:\SANKO\SANKO MASAÜSTÜ\sunum ve konferanslar\MEME KARIN LİPO\BreastAug-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5" b="16698"/>
          <a:stretch/>
        </p:blipFill>
        <p:spPr bwMode="auto">
          <a:xfrm>
            <a:off x="762000" y="2026919"/>
            <a:ext cx="7620000" cy="2727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Metin kutusu 1"/>
          <p:cNvSpPr txBox="1">
            <a:spLocks noChangeArrowheads="1"/>
          </p:cNvSpPr>
          <p:nvPr/>
        </p:nvSpPr>
        <p:spPr bwMode="auto">
          <a:xfrm>
            <a:off x="863588" y="908720"/>
            <a:ext cx="741682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tr-TR" altLang="tr-TR" sz="28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BREAST AUGMENTATION  </a:t>
            </a:r>
          </a:p>
          <a:p>
            <a:pPr algn="ctr" eaLnBrk="1" hangingPunct="1">
              <a:buClrTx/>
              <a:buSzTx/>
              <a:buFontTx/>
              <a:buNone/>
            </a:pPr>
            <a:r>
              <a:rPr lang="tr-TR" altLang="tr-TR" sz="14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 </a:t>
            </a:r>
            <a:r>
              <a:rPr lang="tr-TR" altLang="tr-TR" sz="140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Subglandular</a:t>
            </a:r>
            <a:r>
              <a:rPr lang="tr-TR" altLang="tr-TR" sz="1400" b="1" spc="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altLang="tr-TR" sz="140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Technique</a:t>
            </a:r>
            <a:r>
              <a:rPr lang="tr-TR" altLang="tr-TR" sz="14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altLang="tr-TR" sz="14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–</a:t>
            </a:r>
            <a:r>
              <a:rPr lang="tr-TR" altLang="tr-TR" sz="14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425 </a:t>
            </a:r>
            <a:r>
              <a:rPr lang="tr-TR" altLang="tr-TR" sz="14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cc </a:t>
            </a:r>
            <a:r>
              <a:rPr lang="tr-TR" altLang="tr-TR" sz="140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Round</a:t>
            </a:r>
            <a:r>
              <a:rPr lang="tr-TR" altLang="tr-TR" sz="14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r>
              <a:rPr lang="tr-TR" altLang="tr-TR" sz="140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Implant</a:t>
            </a:r>
            <a:r>
              <a:rPr lang="tr-TR" altLang="tr-TR" sz="14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)  </a:t>
            </a:r>
          </a:p>
        </p:txBody>
      </p:sp>
    </p:spTree>
    <p:extLst>
      <p:ext uri="{BB962C8B-B14F-4D97-AF65-F5344CB8AC3E}">
        <p14:creationId xmlns:p14="http://schemas.microsoft.com/office/powerpoint/2010/main" val="451201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alika\Desktop\PHOTOS &amp; VIDEOS\iphone6\İLGİNÇ GÖRSELLER\IMG_046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427" y="1412776"/>
            <a:ext cx="4056112" cy="4056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lika\Pictures\retro_vintage_motivational_quote_poster__by_sibgat-d814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55" y="5491887"/>
            <a:ext cx="780485" cy="1038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1489295" y="83785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TIME  </a:t>
            </a:r>
            <a:r>
              <a:rPr lang="tr-T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and</a:t>
            </a:r>
            <a:r>
              <a:rPr lang="tr-T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GRAVITY AGAINST MELONS</a:t>
            </a:r>
            <a:endParaRPr lang="tr-T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0987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E:\SANKO\SANKO MASAÜSTÜ\sunum ve konferanslar\MEME KARIN LİPO\BreastLiftImp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5" b="14785"/>
          <a:stretch/>
        </p:blipFill>
        <p:spPr bwMode="auto">
          <a:xfrm>
            <a:off x="762000" y="1498552"/>
            <a:ext cx="7620000" cy="2804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Metin kutusu 1"/>
          <p:cNvSpPr txBox="1">
            <a:spLocks noChangeArrowheads="1"/>
          </p:cNvSpPr>
          <p:nvPr/>
        </p:nvSpPr>
        <p:spPr bwMode="auto">
          <a:xfrm>
            <a:off x="467027" y="675944"/>
            <a:ext cx="8208912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tr-TR" altLang="tr-TR" sz="18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VERTICAL SCAR BREAST LIFT +BREAST AUGMENTATION  </a:t>
            </a:r>
          </a:p>
          <a:p>
            <a:pPr algn="ctr" eaLnBrk="1" hangingPunct="1">
              <a:buClrTx/>
              <a:buSzTx/>
              <a:buFontTx/>
              <a:buNone/>
            </a:pPr>
            <a:r>
              <a:rPr lang="tr-TR" altLang="tr-TR" sz="105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 </a:t>
            </a:r>
            <a:r>
              <a:rPr lang="tr-TR" altLang="tr-TR" sz="105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Subglandular</a:t>
            </a:r>
            <a:r>
              <a:rPr lang="tr-TR" altLang="tr-TR" sz="105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r>
              <a:rPr lang="tr-TR" altLang="tr-TR" sz="105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Technique</a:t>
            </a:r>
            <a:r>
              <a:rPr lang="tr-TR" altLang="tr-TR" sz="105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– 410 cc </a:t>
            </a:r>
            <a:r>
              <a:rPr lang="tr-TR" altLang="tr-TR" sz="105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Round</a:t>
            </a:r>
            <a:r>
              <a:rPr lang="tr-TR" altLang="tr-TR" sz="105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altLang="tr-TR" sz="105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Implant</a:t>
            </a:r>
            <a:r>
              <a:rPr lang="tr-TR" altLang="tr-TR" sz="105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)  )  </a:t>
            </a:r>
          </a:p>
        </p:txBody>
      </p:sp>
    </p:spTree>
    <p:extLst>
      <p:ext uri="{BB962C8B-B14F-4D97-AF65-F5344CB8AC3E}">
        <p14:creationId xmlns:p14="http://schemas.microsoft.com/office/powerpoint/2010/main" val="3904017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E:\SANKO\SANKO MASAÜSTÜ\sunum ve konferanslar\MEME KARIN LİPO\BreastReduct-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5" b="14785"/>
          <a:stretch/>
        </p:blipFill>
        <p:spPr bwMode="auto">
          <a:xfrm>
            <a:off x="775886" y="1700808"/>
            <a:ext cx="7620000" cy="2804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Metin kutusu 1"/>
          <p:cNvSpPr txBox="1">
            <a:spLocks noChangeArrowheads="1"/>
          </p:cNvSpPr>
          <p:nvPr/>
        </p:nvSpPr>
        <p:spPr bwMode="auto">
          <a:xfrm>
            <a:off x="1043608" y="5085184"/>
            <a:ext cx="66967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tr-TR" altLang="tr-TR" sz="2000" b="1" spc="300" dirty="0" smtClean="0">
                <a:latin typeface="Calibri" panose="020F0502020204030204" pitchFamily="34" charset="0"/>
              </a:rPr>
              <a:t>REDUCTION MAMMOPLASTY </a:t>
            </a:r>
          </a:p>
        </p:txBody>
      </p:sp>
      <p:sp>
        <p:nvSpPr>
          <p:cNvPr id="10" name="Metin kutusu 1"/>
          <p:cNvSpPr txBox="1">
            <a:spLocks noChangeArrowheads="1"/>
          </p:cNvSpPr>
          <p:nvPr/>
        </p:nvSpPr>
        <p:spPr bwMode="auto">
          <a:xfrm>
            <a:off x="611043" y="5000545"/>
            <a:ext cx="7920880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tr-TR" altLang="tr-TR" sz="20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REDUCTION MAMMOPLASTY </a:t>
            </a:r>
          </a:p>
          <a:p>
            <a:pPr algn="ctr" eaLnBrk="1" hangingPunct="1">
              <a:buClrTx/>
              <a:buSzTx/>
              <a:buFontTx/>
              <a:buNone/>
            </a:pPr>
            <a:endParaRPr lang="tr-TR" altLang="tr-TR" sz="1100" b="1" spc="300" dirty="0" smtClean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949482" y="965754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 WANT </a:t>
            </a:r>
            <a:r>
              <a:rPr lang="tr-T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SMALLER </a:t>
            </a:r>
            <a:endParaRPr lang="tr-T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1310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Metin kutusu 1"/>
          <p:cNvSpPr txBox="1">
            <a:spLocks noChangeArrowheads="1"/>
          </p:cNvSpPr>
          <p:nvPr/>
        </p:nvSpPr>
        <p:spPr bwMode="auto">
          <a:xfrm>
            <a:off x="586849" y="630825"/>
            <a:ext cx="7920880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tr-TR" altLang="tr-TR" sz="20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REDUCTION MAMMOPLASTY </a:t>
            </a:r>
          </a:p>
          <a:p>
            <a:pPr algn="ctr" eaLnBrk="1" hangingPunct="1">
              <a:buClrTx/>
              <a:buSzTx/>
              <a:buFontTx/>
              <a:buNone/>
            </a:pPr>
            <a:r>
              <a:rPr lang="tr-TR" altLang="tr-TR" sz="11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 </a:t>
            </a:r>
            <a:r>
              <a:rPr lang="tr-TR" altLang="tr-TR" sz="110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Preservation</a:t>
            </a:r>
            <a:r>
              <a:rPr lang="tr-TR" altLang="tr-TR" sz="11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of </a:t>
            </a:r>
            <a:r>
              <a:rPr lang="tr-TR" altLang="tr-TR" sz="110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Breast</a:t>
            </a:r>
            <a:r>
              <a:rPr lang="tr-TR" altLang="tr-TR" sz="11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altLang="tr-TR" sz="110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Feeding</a:t>
            </a:r>
            <a:r>
              <a:rPr lang="tr-TR" altLang="tr-TR" sz="11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altLang="tr-TR" sz="110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Potential</a:t>
            </a:r>
            <a:r>
              <a:rPr lang="tr-TR" altLang="tr-TR" sz="11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altLang="tr-TR" sz="1100" b="1" spc="3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</a:t>
            </a:r>
            <a:r>
              <a:rPr lang="tr-TR" altLang="tr-TR" sz="110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ith</a:t>
            </a:r>
            <a:r>
              <a:rPr lang="tr-TR" altLang="tr-TR" sz="11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altLang="tr-TR" sz="11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Central </a:t>
            </a:r>
            <a:r>
              <a:rPr lang="tr-TR" altLang="tr-TR" sz="110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Pedicle</a:t>
            </a:r>
            <a:r>
              <a:rPr lang="tr-TR" altLang="tr-TR" sz="11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altLang="tr-TR" sz="1100" b="1" spc="3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Technique</a:t>
            </a:r>
            <a:r>
              <a:rPr lang="tr-TR" altLang="tr-TR" sz="1100" b="1" spc="3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)  </a:t>
            </a:r>
          </a:p>
        </p:txBody>
      </p:sp>
      <p:grpSp>
        <p:nvGrpSpPr>
          <p:cNvPr id="8" name="Grup 7"/>
          <p:cNvGrpSpPr/>
          <p:nvPr/>
        </p:nvGrpSpPr>
        <p:grpSpPr>
          <a:xfrm>
            <a:off x="1788175" y="1916832"/>
            <a:ext cx="5832648" cy="3051598"/>
            <a:chOff x="-1837362" y="30782"/>
            <a:chExt cx="7489482" cy="3994201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74" b="14095"/>
            <a:stretch/>
          </p:blipFill>
          <p:spPr>
            <a:xfrm>
              <a:off x="2000250" y="30782"/>
              <a:ext cx="3651870" cy="399419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Resim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940"/>
            <a:stretch/>
          </p:blipFill>
          <p:spPr>
            <a:xfrm rot="5400000">
              <a:off x="-1915656" y="109077"/>
              <a:ext cx="3994200" cy="38376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34536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-34538" y="-1"/>
            <a:ext cx="9178538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01000" y="6104085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thevanvlietclinic.com/wp-content/uploads/2014/08/Mommy-Makeover-shutterstock_98782076-copy-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759" y="1772816"/>
            <a:ext cx="4138439" cy="3146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etin kutusu 10"/>
          <p:cNvSpPr txBox="1"/>
          <p:nvPr/>
        </p:nvSpPr>
        <p:spPr>
          <a:xfrm>
            <a:off x="2770479" y="980728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EVERYTHING HAS A COST …</a:t>
            </a:r>
            <a:endParaRPr lang="tr-TR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7667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Başlık 1"/>
          <p:cNvSpPr>
            <a:spLocks noGrp="1"/>
          </p:cNvSpPr>
          <p:nvPr>
            <p:ph type="title"/>
          </p:nvPr>
        </p:nvSpPr>
        <p:spPr>
          <a:xfrm>
            <a:off x="899592" y="427230"/>
            <a:ext cx="8229600" cy="1143000"/>
          </a:xfrm>
        </p:spPr>
        <p:txBody>
          <a:bodyPr>
            <a:normAutofit/>
          </a:bodyPr>
          <a:lstStyle/>
          <a:p>
            <a:r>
              <a:rPr lang="tr-TR" sz="1800" b="1" dirty="0" smtClean="0"/>
              <a:t>  I WANT MY HUSBAND STOP LOOKING AT OTHER FEMALES !</a:t>
            </a:r>
            <a:endParaRPr lang="tr-TR" sz="1800" b="1" dirty="0"/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0" y="5661025"/>
            <a:ext cx="9144000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tr-TR" altLang="tr-TR" sz="800">
              <a:solidFill>
                <a:schemeClr val="bg1"/>
              </a:solidFill>
              <a:latin typeface="Garamond" pitchFamily="18" charset="0"/>
            </a:endParaRPr>
          </a:p>
          <a:p>
            <a:pPr algn="ctr" eaLnBrk="0" hangingPunct="0"/>
            <a:r>
              <a:rPr lang="tr-TR" altLang="tr-TR" sz="800">
                <a:solidFill>
                  <a:schemeClr val="bg1"/>
                </a:solidFill>
                <a:latin typeface="Garamond" pitchFamily="18" charset="0"/>
              </a:rPr>
              <a:t>Universty of Gaziantep,  Plastic Reconstructive and Aesthetic Surgery Department  </a:t>
            </a:r>
          </a:p>
          <a:p>
            <a:pPr algn="ctr" eaLnBrk="0" hangingPunct="0"/>
            <a:r>
              <a:rPr lang="tr-TR" altLang="tr-TR" sz="800">
                <a:solidFill>
                  <a:schemeClr val="bg1"/>
                </a:solidFill>
                <a:latin typeface="Garamond" pitchFamily="18" charset="0"/>
              </a:rPr>
              <a:t>TURKEY  2007</a:t>
            </a:r>
          </a:p>
        </p:txBody>
      </p:sp>
      <p:pic>
        <p:nvPicPr>
          <p:cNvPr id="10" name="Picture 2" descr="http://farm4.static.flickr.com/3353/4614662248_460bb176f1_m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710965" cy="468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cdn2.hotholyhumorous.com/wp-content/uploads/2014/11/Does-Your-Husband-Look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71" b="12253"/>
          <a:stretch/>
        </p:blipFill>
        <p:spPr bwMode="auto">
          <a:xfrm>
            <a:off x="3101365" y="2159772"/>
            <a:ext cx="2941269" cy="2586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75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Başlık 1"/>
          <p:cNvSpPr>
            <a:spLocks noGrp="1"/>
          </p:cNvSpPr>
          <p:nvPr>
            <p:ph type="title"/>
          </p:nvPr>
        </p:nvSpPr>
        <p:spPr>
          <a:xfrm>
            <a:off x="412487" y="620688"/>
            <a:ext cx="8229600" cy="1143000"/>
          </a:xfrm>
        </p:spPr>
        <p:txBody>
          <a:bodyPr>
            <a:normAutofit/>
          </a:bodyPr>
          <a:lstStyle/>
          <a:p>
            <a:r>
              <a:rPr lang="tr-T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 I FIND A GOOD JOB ? </a:t>
            </a:r>
            <a:endParaRPr lang="tr-T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0" y="5661025"/>
            <a:ext cx="9144000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tr-TR" altLang="tr-TR" sz="800">
              <a:solidFill>
                <a:schemeClr val="bg1"/>
              </a:solidFill>
              <a:latin typeface="Garamond" pitchFamily="18" charset="0"/>
            </a:endParaRPr>
          </a:p>
          <a:p>
            <a:pPr algn="ctr" eaLnBrk="0" hangingPunct="0"/>
            <a:r>
              <a:rPr lang="tr-TR" altLang="tr-TR" sz="800">
                <a:solidFill>
                  <a:schemeClr val="bg1"/>
                </a:solidFill>
                <a:latin typeface="Garamond" pitchFamily="18" charset="0"/>
              </a:rPr>
              <a:t>Universty of Gaziantep,  Plastic Reconstructive and Aesthetic Surgery Department  </a:t>
            </a:r>
          </a:p>
          <a:p>
            <a:pPr algn="ctr" eaLnBrk="0" hangingPunct="0"/>
            <a:r>
              <a:rPr lang="tr-TR" altLang="tr-TR" sz="800">
                <a:solidFill>
                  <a:schemeClr val="bg1"/>
                </a:solidFill>
                <a:latin typeface="Garamond" pitchFamily="18" charset="0"/>
              </a:rPr>
              <a:t>TURKEY  2007</a:t>
            </a:r>
          </a:p>
        </p:txBody>
      </p:sp>
      <p:sp>
        <p:nvSpPr>
          <p:cNvPr id="19" name="18 Metin kutusu"/>
          <p:cNvSpPr txBox="1"/>
          <p:nvPr/>
        </p:nvSpPr>
        <p:spPr>
          <a:xfrm>
            <a:off x="2254198" y="4147333"/>
            <a:ext cx="4622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tr-TR" sz="1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1200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</a:t>
            </a:r>
            <a:r>
              <a:rPr lang="tr-TR" sz="1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1200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</a:t>
            </a:r>
            <a:r>
              <a:rPr lang="tr-TR" sz="1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1200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Anomaly</a:t>
            </a:r>
            <a:r>
              <a:rPr lang="tr-TR" sz="1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tr-TR" sz="1200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tr-TR" sz="1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FACE </a:t>
            </a:r>
            <a:endParaRPr lang="tr-TR" sz="12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09329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SANKO\SANKO MASAÜSTÜ\PROJE STUDYO\untitled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987" y="2036355"/>
            <a:ext cx="4294748" cy="2110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2496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0" y="5661025"/>
            <a:ext cx="9144000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tr-TR" altLang="tr-TR" sz="800">
              <a:solidFill>
                <a:schemeClr val="bg1"/>
              </a:solidFill>
              <a:latin typeface="Garamond" pitchFamily="18" charset="0"/>
            </a:endParaRPr>
          </a:p>
          <a:p>
            <a:pPr algn="ctr" eaLnBrk="0" hangingPunct="0"/>
            <a:r>
              <a:rPr lang="tr-TR" altLang="tr-TR" sz="800">
                <a:solidFill>
                  <a:schemeClr val="bg1"/>
                </a:solidFill>
                <a:latin typeface="Garamond" pitchFamily="18" charset="0"/>
              </a:rPr>
              <a:t>Universty of Gaziantep,  Plastic Reconstructive and Aesthetic Surgery Department  </a:t>
            </a:r>
          </a:p>
          <a:p>
            <a:pPr algn="ctr" eaLnBrk="0" hangingPunct="0"/>
            <a:r>
              <a:rPr lang="tr-TR" altLang="tr-TR" sz="800">
                <a:solidFill>
                  <a:schemeClr val="bg1"/>
                </a:solidFill>
                <a:latin typeface="Garamond" pitchFamily="18" charset="0"/>
              </a:rPr>
              <a:t>TURKEY  2007</a:t>
            </a:r>
          </a:p>
        </p:txBody>
      </p:sp>
      <p:pic>
        <p:nvPicPr>
          <p:cNvPr id="9218" name="Picture 2" descr="https://biblicalgenderroles.files.wordpress.com/2015/01/whydotheyhavetolook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020" y="2276872"/>
            <a:ext cx="51149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30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Başlık 1"/>
          <p:cNvSpPr>
            <a:spLocks noGrp="1"/>
          </p:cNvSpPr>
          <p:nvPr>
            <p:ph type="title"/>
          </p:nvPr>
        </p:nvSpPr>
        <p:spPr>
          <a:xfrm>
            <a:off x="683568" y="2369898"/>
            <a:ext cx="8229600" cy="1143000"/>
          </a:xfrm>
        </p:spPr>
        <p:txBody>
          <a:bodyPr>
            <a:normAutofit/>
          </a:bodyPr>
          <a:lstStyle/>
          <a:p>
            <a:r>
              <a:rPr lang="tr-TR" sz="1800" b="1" dirty="0" smtClean="0"/>
              <a:t>HOW </a:t>
            </a:r>
            <a:r>
              <a:rPr lang="tr-TR" sz="1800" b="1" dirty="0" smtClean="0"/>
              <a:t>CAN I GET MY BODY BACK ? </a:t>
            </a:r>
            <a:endParaRPr lang="tr-TR" sz="1800" b="1" dirty="0"/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0" y="5661025"/>
            <a:ext cx="9144000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tr-TR" altLang="tr-TR" sz="800">
              <a:solidFill>
                <a:schemeClr val="bg1"/>
              </a:solidFill>
              <a:latin typeface="Garamond" pitchFamily="18" charset="0"/>
            </a:endParaRPr>
          </a:p>
          <a:p>
            <a:pPr algn="ctr" eaLnBrk="0" hangingPunct="0"/>
            <a:r>
              <a:rPr lang="tr-TR" altLang="tr-TR" sz="800">
                <a:solidFill>
                  <a:schemeClr val="bg1"/>
                </a:solidFill>
                <a:latin typeface="Garamond" pitchFamily="18" charset="0"/>
              </a:rPr>
              <a:t>Universty of Gaziantep,  Plastic Reconstructive and Aesthetic Surgery Department  </a:t>
            </a:r>
          </a:p>
          <a:p>
            <a:pPr algn="ctr" eaLnBrk="0" hangingPunct="0"/>
            <a:r>
              <a:rPr lang="tr-TR" altLang="tr-TR" sz="800">
                <a:solidFill>
                  <a:schemeClr val="bg1"/>
                </a:solidFill>
                <a:latin typeface="Garamond" pitchFamily="18" charset="0"/>
              </a:rPr>
              <a:t>TURKEY  2007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1547664" y="3234542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 WANT MY BODY BACK … AND MY HUSBAND TOO </a:t>
            </a:r>
            <a:endParaRPr lang="tr-TR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2" name="Picture 8" descr="http://customersrock.files.wordpress.com/2007/01/mouth-headset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56"/>
          <a:stretch/>
        </p:blipFill>
        <p:spPr bwMode="auto">
          <a:xfrm flipH="1">
            <a:off x="1691680" y="2740281"/>
            <a:ext cx="880702" cy="40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06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/>
          <p:cNvSpPr/>
          <p:nvPr/>
        </p:nvSpPr>
        <p:spPr>
          <a:xfrm>
            <a:off x="-34538" y="-1"/>
            <a:ext cx="9178538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1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01000" y="6104085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0" y="5661025"/>
            <a:ext cx="9144000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tr-TR" altLang="tr-TR" sz="800">
              <a:solidFill>
                <a:schemeClr val="bg1"/>
              </a:solidFill>
              <a:latin typeface="Garamond" pitchFamily="18" charset="0"/>
            </a:endParaRPr>
          </a:p>
          <a:p>
            <a:pPr algn="ctr" eaLnBrk="0" hangingPunct="0"/>
            <a:r>
              <a:rPr lang="tr-TR" altLang="tr-TR" sz="800">
                <a:solidFill>
                  <a:schemeClr val="bg1"/>
                </a:solidFill>
                <a:latin typeface="Garamond" pitchFamily="18" charset="0"/>
              </a:rPr>
              <a:t>Universty of Gaziantep,  Plastic Reconstructive and Aesthetic Surgery Department  </a:t>
            </a:r>
          </a:p>
          <a:p>
            <a:pPr algn="ctr" eaLnBrk="0" hangingPunct="0"/>
            <a:r>
              <a:rPr lang="tr-TR" altLang="tr-TR" sz="800">
                <a:solidFill>
                  <a:schemeClr val="bg1"/>
                </a:solidFill>
                <a:latin typeface="Garamond" pitchFamily="18" charset="0"/>
              </a:rPr>
              <a:t>TURKEY  2007</a:t>
            </a:r>
          </a:p>
        </p:txBody>
      </p:sp>
      <p:sp>
        <p:nvSpPr>
          <p:cNvPr id="2" name="Dikdörtgen 1"/>
          <p:cNvSpPr/>
          <p:nvPr/>
        </p:nvSpPr>
        <p:spPr>
          <a:xfrm>
            <a:off x="971600" y="2769293"/>
            <a:ext cx="72008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+mj-lt"/>
                <a:cs typeface="Aharoni" panose="02010803020104030203" pitchFamily="2" charset="-79"/>
              </a:rPr>
              <a:t>Mommy Makeover: </a:t>
            </a:r>
            <a:endParaRPr lang="tr-TR" sz="2400" b="1" dirty="0" smtClean="0">
              <a:solidFill>
                <a:schemeClr val="bg2">
                  <a:lumMod val="50000"/>
                </a:schemeClr>
              </a:solidFill>
              <a:latin typeface="+mj-lt"/>
              <a:cs typeface="Aharoni" panose="02010803020104030203" pitchFamily="2" charset="-79"/>
            </a:endParaRPr>
          </a:p>
          <a:p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Aharoni" panose="02010803020104030203" pitchFamily="2" charset="-79"/>
              </a:rPr>
              <a:t>Plastic 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+mj-lt"/>
                <a:cs typeface="Aharoni" panose="02010803020104030203" pitchFamily="2" charset="-79"/>
              </a:rPr>
              <a:t>Surgery After Childbirth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  <a:cs typeface="Aharoni" panose="02010803020104030203" pitchFamily="2" charset="-79"/>
              </a:rPr>
              <a:t/>
            </a:r>
            <a:b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  <a:cs typeface="Aharoni" panose="02010803020104030203" pitchFamily="2" charset="-79"/>
              </a:rPr>
            </a:br>
            <a:r>
              <a:rPr lang="en-US" dirty="0">
                <a:solidFill>
                  <a:schemeClr val="bg1"/>
                </a:solidFill>
                <a:latin typeface="+mj-lt"/>
              </a:rPr>
              <a:t>Post-pregnancy makeover or mommy makeover is one of the best ways to regain a woman's pre-pregnancy figure. It is a cosmetic surgery that involves many small surgeries or procedures like breast lift, breast reduction, tummy tuck, etc. Let us find out more about this post-pregnancy cosmetic surgery.</a:t>
            </a:r>
            <a:br>
              <a:rPr lang="en-US" dirty="0">
                <a:solidFill>
                  <a:schemeClr val="bg1"/>
                </a:solidFill>
                <a:latin typeface="+mj-lt"/>
              </a:rPr>
            </a:b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2" descr="https://vanitymiami.com/Content/themes/avada/img/photos/what-is-mommy-makeover-surgery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00" y="998459"/>
            <a:ext cx="2226958" cy="1482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53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0" y="5661025"/>
            <a:ext cx="9144000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tr-TR" altLang="tr-TR" sz="800">
              <a:solidFill>
                <a:schemeClr val="bg1"/>
              </a:solidFill>
              <a:latin typeface="Garamond" pitchFamily="18" charset="0"/>
            </a:endParaRPr>
          </a:p>
          <a:p>
            <a:pPr algn="ctr" eaLnBrk="0" hangingPunct="0"/>
            <a:r>
              <a:rPr lang="tr-TR" altLang="tr-TR" sz="800">
                <a:solidFill>
                  <a:schemeClr val="bg1"/>
                </a:solidFill>
                <a:latin typeface="Garamond" pitchFamily="18" charset="0"/>
              </a:rPr>
              <a:t>Universty of Gaziantep,  Plastic Reconstructive and Aesthetic Surgery Department  </a:t>
            </a:r>
          </a:p>
          <a:p>
            <a:pPr algn="ctr" eaLnBrk="0" hangingPunct="0"/>
            <a:r>
              <a:rPr lang="tr-TR" altLang="tr-TR" sz="800">
                <a:solidFill>
                  <a:schemeClr val="bg1"/>
                </a:solidFill>
                <a:latin typeface="Garamond" pitchFamily="18" charset="0"/>
              </a:rPr>
              <a:t>TURKEY  2007</a:t>
            </a:r>
          </a:p>
        </p:txBody>
      </p:sp>
      <p:pic>
        <p:nvPicPr>
          <p:cNvPr id="5124" name="Picture 4" descr="http://image.slidesharecdn.com/whatisamommymakeover-150323102154-conversion-gate01/95/what-is-a-mommy-makeover-1-638.jpg?cb=1427106299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518"/>
          <a:stretch/>
        </p:blipFill>
        <p:spPr bwMode="auto">
          <a:xfrm>
            <a:off x="1533525" y="1844824"/>
            <a:ext cx="6076950" cy="25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12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lika\Desktop\mommymakeover\IMG_168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2" t="9824" r="56491" b="30235"/>
          <a:stretch/>
        </p:blipFill>
        <p:spPr bwMode="auto">
          <a:xfrm>
            <a:off x="2912814" y="1700808"/>
            <a:ext cx="3301799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46144" y="6001260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aşlık 1"/>
          <p:cNvSpPr txBox="1">
            <a:spLocks/>
          </p:cNvSpPr>
          <p:nvPr/>
        </p:nvSpPr>
        <p:spPr>
          <a:xfrm>
            <a:off x="448914" y="43865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</a:t>
            </a:r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CHILDREN, HOW CAN I GET MY BODY BACK ? </a:t>
            </a:r>
            <a:endParaRPr lang="tr-TR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664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050" name="Picture 2" descr="C:\Users\alika\Desktop\mommymakeover\IMG_168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2" t="9824" r="56491" b="30235"/>
          <a:stretch/>
        </p:blipFill>
        <p:spPr bwMode="auto">
          <a:xfrm>
            <a:off x="1887644" y="1556792"/>
            <a:ext cx="3359162" cy="34431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" name="Picture 2" descr="C:\Users\alika\Desktop\mommymakeover\IMG_168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972" t="18297" r="12748" b="2384"/>
          <a:stretch/>
        </p:blipFill>
        <p:spPr bwMode="auto">
          <a:xfrm>
            <a:off x="5246806" y="1556793"/>
            <a:ext cx="2260632" cy="34431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4149787" y="609329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aşlık 1"/>
          <p:cNvSpPr txBox="1">
            <a:spLocks/>
          </p:cNvSpPr>
          <p:nvPr/>
        </p:nvSpPr>
        <p:spPr>
          <a:xfrm>
            <a:off x="432289" y="35411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YESSS… </a:t>
            </a:r>
            <a:r>
              <a:rPr lang="tr-T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 </a:t>
            </a:r>
            <a:r>
              <a:rPr lang="tr-T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POSSIBLE ! </a:t>
            </a:r>
            <a:endParaRPr lang="tr-TR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815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1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199" y="183661"/>
            <a:ext cx="8229600" cy="1143000"/>
          </a:xfrm>
        </p:spPr>
        <p:txBody>
          <a:bodyPr>
            <a:normAutofit/>
          </a:bodyPr>
          <a:lstStyle/>
          <a:p>
            <a:r>
              <a:rPr lang="tr-TR" sz="2400" b="1" spc="300" dirty="0" smtClean="0"/>
              <a:t>MOMMY MAKEOVER </a:t>
            </a:r>
            <a:r>
              <a:rPr lang="tr-TR" sz="1400" b="1" spc="300" dirty="0" smtClean="0"/>
              <a:t/>
            </a:r>
            <a:br>
              <a:rPr lang="tr-TR" sz="1400" b="1" spc="300" dirty="0" smtClean="0"/>
            </a:br>
            <a:r>
              <a:rPr lang="tr-TR" sz="1050" b="1" spc="300" dirty="0" smtClean="0"/>
              <a:t>AUGMENTATION </a:t>
            </a:r>
            <a:r>
              <a:rPr lang="tr-TR" sz="1050" b="1" spc="300" dirty="0" smtClean="0"/>
              <a:t>MAMMOPLASTY </a:t>
            </a:r>
            <a:r>
              <a:rPr lang="tr-TR" sz="1050" b="1" spc="300" dirty="0" smtClean="0"/>
              <a:t>+ MINI ABDOMINOPLASTY</a:t>
            </a:r>
            <a:endParaRPr lang="tr-TR" sz="1050" b="1" spc="3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74" t="4721" r="56028" b="5680"/>
          <a:stretch/>
        </p:blipFill>
        <p:spPr bwMode="auto">
          <a:xfrm>
            <a:off x="361757" y="1709583"/>
            <a:ext cx="2151205" cy="32062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19" t="5487" r="11035" b="6827"/>
          <a:stretch/>
        </p:blipFill>
        <p:spPr bwMode="auto">
          <a:xfrm>
            <a:off x="2563266" y="1709583"/>
            <a:ext cx="1997180" cy="3181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alika\Desktop\mommymakeover\IMG_168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5" t="15051" r="58749"/>
          <a:stretch/>
        </p:blipFill>
        <p:spPr bwMode="auto">
          <a:xfrm>
            <a:off x="4533303" y="1700808"/>
            <a:ext cx="2058986" cy="31903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7" name="Picture 2" descr="C:\Users\alika\Desktop\mommymakeover\IMG_168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63" t="14925" r="9995"/>
          <a:stretch/>
        </p:blipFill>
        <p:spPr bwMode="auto">
          <a:xfrm>
            <a:off x="6549196" y="1700807"/>
            <a:ext cx="2372527" cy="31903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9" name="Dikdörtgen 8"/>
          <p:cNvSpPr/>
          <p:nvPr/>
        </p:nvSpPr>
        <p:spPr>
          <a:xfrm>
            <a:off x="1085780" y="637341"/>
            <a:ext cx="6840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altLang="tr-TR" sz="1400" b="1" spc="300" dirty="0" err="1" smtClean="0">
                <a:latin typeface="Calibri" panose="020F0502020204030204" pitchFamily="34" charset="0"/>
              </a:rPr>
              <a:t>asty</a:t>
            </a:r>
            <a:r>
              <a:rPr lang="tr-TR" altLang="tr-TR" sz="1400" b="1" spc="300" dirty="0" smtClean="0">
                <a:latin typeface="Calibri" panose="020F0502020204030204" pitchFamily="34" charset="0"/>
              </a:rPr>
              <a:t> </a:t>
            </a:r>
            <a:r>
              <a:rPr lang="tr-TR" altLang="tr-TR" sz="1400" b="1" spc="300" dirty="0" smtClean="0">
                <a:latin typeface="Calibri" panose="020F0502020204030204" pitchFamily="34" charset="0"/>
              </a:rPr>
              <a:t>)    </a:t>
            </a:r>
            <a:endParaRPr lang="tr-TR" altLang="tr-TR" sz="1400" b="1" spc="3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99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lika\Desktop\mommymakeover\IMG_168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0" t="10267" r="56896" b="6000"/>
          <a:stretch/>
        </p:blipFill>
        <p:spPr bwMode="auto">
          <a:xfrm>
            <a:off x="1830938" y="1171013"/>
            <a:ext cx="2825105" cy="401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lika\Desktop\mommymakeover\IMG_168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1" t="10268" r="10397" b="8133"/>
          <a:stretch/>
        </p:blipFill>
        <p:spPr bwMode="auto">
          <a:xfrm>
            <a:off x="4656044" y="1171013"/>
            <a:ext cx="2833248" cy="401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2184184" y="5184963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MOMMY MAKEOVER PROCEDURES</a:t>
            </a:r>
            <a:endParaRPr lang="tr-TR" sz="2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1104064" y="5528074"/>
            <a:ext cx="6840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altLang="tr-TR" sz="1400" b="1" spc="300" dirty="0">
                <a:solidFill>
                  <a:schemeClr val="bg1"/>
                </a:solidFill>
                <a:latin typeface="Calibri" panose="020F0502020204030204" pitchFamily="34" charset="0"/>
              </a:rPr>
              <a:t>( </a:t>
            </a:r>
            <a:r>
              <a:rPr lang="tr-TR" altLang="tr-TR" sz="1400" b="1" spc="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Mastopexy</a:t>
            </a:r>
            <a:r>
              <a:rPr lang="tr-TR" altLang="tr-TR" sz="1400" b="1" spc="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+ </a:t>
            </a:r>
            <a:r>
              <a:rPr lang="tr-TR" altLang="tr-TR" sz="1400" b="1" spc="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Breast</a:t>
            </a:r>
            <a:r>
              <a:rPr lang="tr-TR" altLang="tr-TR" sz="1400" b="1" spc="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1400" b="1" spc="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Implant</a:t>
            </a:r>
            <a:r>
              <a:rPr lang="tr-TR" altLang="tr-TR" sz="1400" b="1" spc="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 + </a:t>
            </a:r>
            <a:r>
              <a:rPr lang="tr-TR" altLang="tr-TR" sz="1400" b="1" spc="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Tummy</a:t>
            </a:r>
            <a:r>
              <a:rPr lang="tr-TR" altLang="tr-TR" sz="1400" b="1" spc="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1400" b="1" spc="3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Tuck</a:t>
            </a:r>
            <a:r>
              <a:rPr lang="tr-TR" altLang="tr-TR" sz="1400" b="1" spc="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1400" b="1" spc="300" dirty="0">
                <a:solidFill>
                  <a:schemeClr val="bg1"/>
                </a:solidFill>
                <a:latin typeface="Calibri" panose="020F0502020204030204" pitchFamily="34" charset="0"/>
              </a:rPr>
              <a:t>)  </a:t>
            </a:r>
            <a:r>
              <a:rPr lang="tr-TR" altLang="tr-TR" sz="1400" b="1" spc="3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tr-TR" altLang="tr-TR" sz="1400" b="1" spc="3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2339752" y="563488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MOMMY MAKEOVER</a:t>
            </a:r>
            <a:endParaRPr lang="tr-TR" sz="2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473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194" name="Picture 2" descr="C:\Users\alika\AppData\Local\Microsoft\Windows\INetCache\IE\7O4D1XT0\IMG_1692[1]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88" t="9296" r="53937" b="5876"/>
          <a:stretch/>
        </p:blipFill>
        <p:spPr bwMode="auto">
          <a:xfrm flipH="1">
            <a:off x="1692658" y="1412775"/>
            <a:ext cx="2767410" cy="3608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2" descr="C:\Users\alika\AppData\Local\Microsoft\Windows\INetCache\IE\7O4D1XT0\IMG_1692[1]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9150" r="11291" b="6022"/>
          <a:stretch/>
        </p:blipFill>
        <p:spPr bwMode="auto">
          <a:xfrm flipH="1">
            <a:off x="5103827" y="1397535"/>
            <a:ext cx="2550566" cy="3608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Başlık 1"/>
          <p:cNvSpPr txBox="1">
            <a:spLocks/>
          </p:cNvSpPr>
          <p:nvPr/>
        </p:nvSpPr>
        <p:spPr>
          <a:xfrm>
            <a:off x="533551" y="26977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MOMMY MAKEOVER </a:t>
            </a:r>
            <a:r>
              <a:rPr lang="tr-TR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r-TR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sz="105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AUGMENTATION MAMOPLASTY + MINI ABDOMINOPLASTY</a:t>
            </a:r>
            <a:endParaRPr lang="tr-TR" sz="105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70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lika\Desktop\mommymakeover\IMG_168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2" t="15037" r="10784" b="4051"/>
          <a:stretch/>
        </p:blipFill>
        <p:spPr bwMode="auto">
          <a:xfrm flipH="1">
            <a:off x="4632585" y="764704"/>
            <a:ext cx="2476576" cy="3908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lika\Desktop\mommymakeover\IMG_168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15037" r="59608" b="8933"/>
          <a:stretch/>
        </p:blipFill>
        <p:spPr bwMode="auto">
          <a:xfrm flipH="1">
            <a:off x="2039425" y="764704"/>
            <a:ext cx="2617695" cy="3908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20141" y="609329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aşlık 1"/>
          <p:cNvSpPr txBox="1">
            <a:spLocks/>
          </p:cNvSpPr>
          <p:nvPr/>
        </p:nvSpPr>
        <p:spPr>
          <a:xfrm>
            <a:off x="288842" y="476001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MOMMY MAKEOVER</a:t>
            </a:r>
            <a:r>
              <a:rPr lang="tr-TR" sz="14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r-TR" sz="14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sz="12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MASTOPEXY </a:t>
            </a:r>
            <a:r>
              <a:rPr lang="tr-TR" sz="14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tr-TR" sz="105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AUGMENTATION MAMOPLASTY + ABDOMINOPLASTY</a:t>
            </a:r>
            <a:endParaRPr lang="tr-TR" sz="105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738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Başlık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143000"/>
          </a:xfrm>
        </p:spPr>
        <p:txBody>
          <a:bodyPr>
            <a:normAutofit/>
          </a:bodyPr>
          <a:lstStyle/>
          <a:p>
            <a:r>
              <a:rPr lang="tr-T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 I FIND A WEALTHY, HEALTY AND GOOD LOOKING HUSBAND ? </a:t>
            </a:r>
            <a:endParaRPr lang="tr-T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0" y="5661025"/>
            <a:ext cx="9144000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tr-TR" altLang="tr-TR" sz="800">
              <a:solidFill>
                <a:schemeClr val="bg1"/>
              </a:solidFill>
              <a:latin typeface="Garamond" pitchFamily="18" charset="0"/>
            </a:endParaRPr>
          </a:p>
          <a:p>
            <a:pPr algn="ctr" eaLnBrk="0" hangingPunct="0"/>
            <a:r>
              <a:rPr lang="tr-TR" altLang="tr-TR" sz="800">
                <a:solidFill>
                  <a:schemeClr val="bg1"/>
                </a:solidFill>
                <a:latin typeface="Garamond" pitchFamily="18" charset="0"/>
              </a:rPr>
              <a:t>Universty of Gaziantep,  Plastic Reconstructive and Aesthetic Surgery Department  </a:t>
            </a:r>
          </a:p>
          <a:p>
            <a:pPr algn="ctr" eaLnBrk="0" hangingPunct="0"/>
            <a:r>
              <a:rPr lang="tr-TR" altLang="tr-TR" sz="800">
                <a:solidFill>
                  <a:schemeClr val="bg1"/>
                </a:solidFill>
                <a:latin typeface="Garamond" pitchFamily="18" charset="0"/>
              </a:rPr>
              <a:t>TURKEY  2007</a:t>
            </a:r>
          </a:p>
        </p:txBody>
      </p:sp>
      <p:sp>
        <p:nvSpPr>
          <p:cNvPr id="19" name="18 Metin kutusu"/>
          <p:cNvSpPr txBox="1"/>
          <p:nvPr/>
        </p:nvSpPr>
        <p:spPr>
          <a:xfrm>
            <a:off x="2254198" y="4147333"/>
            <a:ext cx="4622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tr-TR" sz="1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1200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</a:t>
            </a:r>
            <a:r>
              <a:rPr lang="tr-TR" sz="1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1200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</a:t>
            </a:r>
            <a:r>
              <a:rPr lang="tr-TR" sz="1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1200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Anomaly</a:t>
            </a:r>
            <a:r>
              <a:rPr lang="tr-TR" sz="1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tr-TR" sz="1200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tr-TR" sz="1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FACE </a:t>
            </a:r>
            <a:endParaRPr lang="tr-TR" sz="12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28516" y="609329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SANKO\SANKO MASAÜSTÜ\PROJE STUDYO\untitled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537" y="2072917"/>
            <a:ext cx="4754091" cy="2336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51827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lika\Desktop\mommymakeover\IMG_168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20" t="22606" r="11176"/>
          <a:stretch/>
        </p:blipFill>
        <p:spPr bwMode="auto">
          <a:xfrm>
            <a:off x="6629836" y="1558636"/>
            <a:ext cx="2514164" cy="3670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lika\Desktop\mommymakeover\IMG_168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89" t="22606" r="61070"/>
          <a:stretch/>
        </p:blipFill>
        <p:spPr bwMode="auto">
          <a:xfrm>
            <a:off x="4403642" y="1558635"/>
            <a:ext cx="2372752" cy="3670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lika\Desktop\mommymakeover\IMG_1686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9944" r="60588" b="8934"/>
          <a:stretch/>
        </p:blipFill>
        <p:spPr bwMode="auto">
          <a:xfrm>
            <a:off x="-1" y="1558635"/>
            <a:ext cx="2261621" cy="3670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lika\Desktop\mommymakeover\IMG_1686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20" t="9944" r="14117" b="8934"/>
          <a:stretch/>
        </p:blipFill>
        <p:spPr bwMode="auto">
          <a:xfrm>
            <a:off x="2261620" y="1558635"/>
            <a:ext cx="2161914" cy="3670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75365" y="6207931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aşlık 1"/>
          <p:cNvSpPr txBox="1">
            <a:spLocks/>
          </p:cNvSpPr>
          <p:nvPr/>
        </p:nvSpPr>
        <p:spPr>
          <a:xfrm>
            <a:off x="395536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MOMMY MAKEOVER</a:t>
            </a:r>
            <a:r>
              <a:rPr lang="tr-TR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r-TR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sz="12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MASTOPEXY </a:t>
            </a:r>
            <a:r>
              <a:rPr lang="tr-TR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tr-TR" sz="105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AUGMENTATION MAMOPLASTY + ABDOMINOPLASTY</a:t>
            </a:r>
            <a:endParaRPr lang="tr-TR" sz="105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268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5536" y="369985"/>
            <a:ext cx="8229600" cy="1143000"/>
          </a:xfrm>
        </p:spPr>
        <p:txBody>
          <a:bodyPr>
            <a:normAutofit/>
          </a:bodyPr>
          <a:lstStyle/>
          <a:p>
            <a:r>
              <a:rPr lang="tr-TR" sz="24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MOMMY MAKEOVER</a:t>
            </a:r>
            <a:r>
              <a:rPr lang="tr-TR" sz="14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r-TR" sz="14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sz="105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AUGMENTATION MAMOPLASTY + ABDOMINOPLASTY + LİPOSUCTION</a:t>
            </a:r>
            <a:endParaRPr lang="tr-TR" sz="105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up 4"/>
          <p:cNvGrpSpPr/>
          <p:nvPr/>
        </p:nvGrpSpPr>
        <p:grpSpPr>
          <a:xfrm>
            <a:off x="2242678" y="1700808"/>
            <a:ext cx="4657609" cy="3384376"/>
            <a:chOff x="4571999" y="1477924"/>
            <a:chExt cx="3973205" cy="2768349"/>
          </a:xfrm>
        </p:grpSpPr>
        <p:pic>
          <p:nvPicPr>
            <p:cNvPr id="19458" name="Picture 2" descr="D:\serpil hanım-augmentation+miniabdo\DSC0752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224771" y="1825153"/>
              <a:ext cx="2768348" cy="20738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19460" name="Picture 4" descr="D:\serpil hanım-augmentation+miniabdo\DSC07573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18"/>
            <a:stretch/>
          </p:blipFill>
          <p:spPr bwMode="auto">
            <a:xfrm rot="5400000">
              <a:off x="6211372" y="1912441"/>
              <a:ext cx="2768349" cy="189931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</p:spTree>
    <p:extLst>
      <p:ext uri="{BB962C8B-B14F-4D97-AF65-F5344CB8AC3E}">
        <p14:creationId xmlns:p14="http://schemas.microsoft.com/office/powerpoint/2010/main" val="50057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1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43293" y="6165304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74784" y="4516196"/>
            <a:ext cx="8229600" cy="1143000"/>
          </a:xfrm>
        </p:spPr>
        <p:txBody>
          <a:bodyPr>
            <a:normAutofit/>
          </a:bodyPr>
          <a:lstStyle/>
          <a:p>
            <a:r>
              <a:rPr lang="tr-TR" sz="16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GRANDMA MAKEOVER</a:t>
            </a:r>
            <a:endParaRPr lang="tr-TR" sz="16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281325" y="1764569"/>
            <a:ext cx="8467139" cy="2681677"/>
            <a:chOff x="281325" y="1670689"/>
            <a:chExt cx="8758675" cy="2775558"/>
          </a:xfrm>
        </p:grpSpPr>
        <p:pic>
          <p:nvPicPr>
            <p:cNvPr id="2050" name="Picture 2" descr="F:\15a2.279134550_std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59"/>
            <a:stretch/>
          </p:blipFill>
          <p:spPr bwMode="auto">
            <a:xfrm>
              <a:off x="4713988" y="1670689"/>
              <a:ext cx="2226974" cy="277555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F:\15a2.279134550_std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000" b="4202"/>
            <a:stretch/>
          </p:blipFill>
          <p:spPr bwMode="auto">
            <a:xfrm>
              <a:off x="281325" y="1705218"/>
              <a:ext cx="2264883" cy="270650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F:\15b2.279134811_large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6" t="12571" r="48819" b="12026"/>
            <a:stretch/>
          </p:blipFill>
          <p:spPr bwMode="auto">
            <a:xfrm>
              <a:off x="2511118" y="1705217"/>
              <a:ext cx="2226806" cy="270650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3" descr="F:\15b2.279134811_large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60" t="14091" b="4175"/>
            <a:stretch/>
          </p:blipFill>
          <p:spPr bwMode="auto">
            <a:xfrm>
              <a:off x="6855977" y="1705218"/>
              <a:ext cx="2184023" cy="274102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Dikdörtgen 2"/>
          <p:cNvSpPr/>
          <p:nvPr/>
        </p:nvSpPr>
        <p:spPr>
          <a:xfrm>
            <a:off x="971600" y="871566"/>
            <a:ext cx="74888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</a:t>
            </a:r>
            <a:r>
              <a:rPr lang="tr-TR" sz="16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… </a:t>
            </a:r>
            <a:r>
              <a:rPr lang="tr-TR" sz="16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IF I </a:t>
            </a:r>
            <a:r>
              <a:rPr lang="tr-TR" sz="16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AM </a:t>
            </a:r>
            <a:r>
              <a:rPr lang="tr-TR" sz="16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GRANDMOTHER, CANT I </a:t>
            </a:r>
            <a:r>
              <a:rPr lang="tr-TR" sz="1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WANT </a:t>
            </a:r>
            <a:r>
              <a:rPr lang="tr-TR" sz="16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MY BODY BACK ? </a:t>
            </a:r>
            <a:endParaRPr lang="tr-TR" sz="1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0419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etin kutusu 7"/>
          <p:cNvSpPr txBox="1"/>
          <p:nvPr/>
        </p:nvSpPr>
        <p:spPr>
          <a:xfrm>
            <a:off x="1853396" y="86924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Doctorrrr</a:t>
            </a:r>
            <a:r>
              <a:rPr lang="tr-T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tr-T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 WANT A BUTT LIKE HERS  !</a:t>
            </a:r>
            <a:endParaRPr lang="tr-T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4338" name="Picture 2" descr="http://mommyedwards.com/wp-content/uploads/2014/11/kim-kardashian-butt-memes-4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940" y="1916832"/>
            <a:ext cx="4114822" cy="2407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2" descr="http://farm4.static.flickr.com/3353/4614662248_460bb176f1_m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835" y="819886"/>
            <a:ext cx="635988" cy="418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94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beautyzonesurgery.com/wp-content/uploads/2016/01/fotolia_703616401-1024x83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88840"/>
            <a:ext cx="3518275" cy="285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aşlık 1"/>
          <p:cNvSpPr txBox="1">
            <a:spLocks/>
          </p:cNvSpPr>
          <p:nvPr/>
        </p:nvSpPr>
        <p:spPr>
          <a:xfrm>
            <a:off x="762151" y="26064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Trend in </a:t>
            </a:r>
            <a:r>
              <a:rPr lang="tr-TR" sz="16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Aesthetic</a:t>
            </a:r>
            <a:r>
              <a:rPr lang="tr-TR" sz="1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16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Society</a:t>
            </a:r>
            <a:r>
              <a:rPr lang="tr-T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r-T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sz="3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BUTT </a:t>
            </a:r>
            <a:r>
              <a:rPr lang="tr-TR" sz="3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AUGMENTATION</a:t>
            </a:r>
            <a:endParaRPr lang="tr-TR" sz="3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479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clinicalgate.com/wp-content/uploads/2015/05/B9781455705443000404_f039-007-9781455705443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154" y="1281336"/>
            <a:ext cx="4808984" cy="395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buttliftdallas.com/wp-content/themes/dallasbuttlift/images/showcase2-augment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620688"/>
            <a:ext cx="1763501" cy="648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33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779911" y="6021288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drryanstanton.com/wp-content/fancygallery/25/49/029-Buttock-Augmentation-Before-and-After-by-Dr.-Ryan-Stanton.pn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94"/>
          <a:stretch/>
        </p:blipFill>
        <p:spPr bwMode="auto">
          <a:xfrm>
            <a:off x="477983" y="1942236"/>
            <a:ext cx="1949344" cy="2055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16" name="Picture 4" descr="http://drryanstanton.com/wp-content/fancygallery/19/38/037-Buttock-Augmentation-Before-and-After.pn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630309" y="1942236"/>
            <a:ext cx="2011552" cy="2040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4" descr="http://drryanstanton.com/wp-content/fancygallery/19/38/037-Buttock-Augmentation-Before-and-After.pn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585196" y="1942236"/>
            <a:ext cx="2011552" cy="2040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2" descr="http://drryanstanton.com/wp-content/fancygallery/25/49/029-Buttock-Augmentation-Before-and-After-by-Dr.-Ryan-Stanton.pn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5"/>
          <a:stretch/>
        </p:blipFill>
        <p:spPr bwMode="auto">
          <a:xfrm>
            <a:off x="2555775" y="1935277"/>
            <a:ext cx="1961115" cy="2055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Dikdörtgen 1"/>
          <p:cNvSpPr/>
          <p:nvPr/>
        </p:nvSpPr>
        <p:spPr>
          <a:xfrm>
            <a:off x="1230804" y="1159877"/>
            <a:ext cx="6745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BUTTOCK AUGMENTATION </a:t>
            </a:r>
            <a:r>
              <a:rPr lang="tr-T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with</a:t>
            </a:r>
            <a:r>
              <a:rPr lang="tr-T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GLUTEAL IMPLANT </a:t>
            </a:r>
            <a:br>
              <a:rPr lang="tr-T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tr-T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6646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35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43293" y="6165304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static.wixstatic.com/media/cbc9f6_6309571880e94b049a080a35f0471496.jpg/v1/fill/w_981,h_357,al_c,q_80,usm_0.66_1.00_0.01/cbc9f6_6309571880e94b049a080a35f0471496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7810500" cy="28384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539552" y="589379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BUTTOCK AUGMENTATION </a:t>
            </a:r>
            <a:r>
              <a:rPr lang="tr-T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with</a:t>
            </a:r>
            <a:r>
              <a:rPr lang="tr-T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GLUTEAL IMPLANT </a:t>
            </a:r>
            <a:r>
              <a:rPr lang="tr-T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ctr"/>
            <a:r>
              <a:rPr lang="tr-T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r>
              <a:rPr lang="tr-T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Infrasonic</a:t>
            </a:r>
            <a:r>
              <a:rPr lang="tr-T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(</a:t>
            </a:r>
            <a:r>
              <a:rPr lang="tr-TR" sz="1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tickle</a:t>
            </a:r>
            <a:r>
              <a:rPr lang="tr-T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1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lipo</a:t>
            </a:r>
            <a:r>
              <a:rPr lang="tr-TR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) </a:t>
            </a:r>
            <a:r>
              <a:rPr lang="tr-T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Liposuction</a:t>
            </a:r>
            <a:endParaRPr lang="tr-T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4036946" y="6026683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64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7890" name="Picture 2" descr="C:\Users\mehmet.mutaf\Desktop\reklam tanıtım\euromi\IMG_74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2440" y="-76592"/>
            <a:ext cx="9176440" cy="5648672"/>
          </a:xfrm>
          <a:prstGeom prst="rect">
            <a:avLst/>
          </a:prstGeom>
          <a:noFill/>
        </p:spPr>
      </p:pic>
      <p:pic>
        <p:nvPicPr>
          <p:cNvPr id="37891" name="Picture 3" descr="C:\Users\mehmet.mutaf\Desktop\reklam tanıtım\euromi\IMG_74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944" y="5042286"/>
            <a:ext cx="2681848" cy="1787898"/>
          </a:xfrm>
          <a:prstGeom prst="rect">
            <a:avLst/>
          </a:prstGeom>
          <a:noFill/>
        </p:spPr>
      </p:pic>
      <p:pic>
        <p:nvPicPr>
          <p:cNvPr id="37892" name="Picture 4" descr="C:\Users\mehmet.mutaf\Desktop\reklam tanıtım\euromi\IMG_73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411768" y="5030323"/>
            <a:ext cx="2699792" cy="1799861"/>
          </a:xfrm>
          <a:prstGeom prst="rect">
            <a:avLst/>
          </a:prstGeom>
          <a:noFill/>
        </p:spPr>
      </p:pic>
      <p:pic>
        <p:nvPicPr>
          <p:cNvPr id="37893" name="Picture 5" descr="C:\Users\mehmet.mutaf\Desktop\reklam tanıtım\euromi\IMG_742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35304" y="5031432"/>
            <a:ext cx="2735796" cy="1823864"/>
          </a:xfrm>
          <a:prstGeom prst="rect">
            <a:avLst/>
          </a:prstGeom>
          <a:noFill/>
        </p:spPr>
      </p:pic>
      <p:pic>
        <p:nvPicPr>
          <p:cNvPr id="37894" name="Picture 6" descr="C:\Users\mehmet.mutaf\Desktop\reklam tanıtım\euromi\IMG_748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602" r="-7246"/>
          <a:stretch/>
        </p:blipFill>
        <p:spPr bwMode="auto">
          <a:xfrm>
            <a:off x="4827592" y="5031432"/>
            <a:ext cx="2288346" cy="18238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875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172" name="Picture 4" descr="http://2.bp.blogspot.com/-ZBrkw4FEFpI/UxNekSz5k2I/AAAAAAAAHps/bXnbdONKlIM/s1600/lipofilling-reconstruccio%CC%81n-mama-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24"/>
            <a:ext cx="9144000" cy="60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www.chirurgie-esthetique-suisse.ch/chirurgie-esthetique-images/lipofilling-jou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79"/>
          <a:stretch/>
        </p:blipFill>
        <p:spPr bwMode="auto">
          <a:xfrm flipV="1">
            <a:off x="6732240" y="1081701"/>
            <a:ext cx="1592563" cy="13822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lipolondon.com/wp-content/uploads/2015/06/lipofilling-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4509120"/>
            <a:ext cx="2857500" cy="18954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215516" y="1772816"/>
            <a:ext cx="46805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Lipofilling</a:t>
            </a:r>
            <a:r>
              <a:rPr lang="tr-T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tr-TR" dirty="0" smtClean="0">
                <a:solidFill>
                  <a:schemeClr val="bg1"/>
                </a:solidFill>
              </a:rPr>
              <a:t> </a:t>
            </a:r>
            <a:r>
              <a:rPr lang="tr-TR" sz="1400" b="1" dirty="0" smtClean="0">
                <a:solidFill>
                  <a:schemeClr val="bg1"/>
                </a:solidFill>
              </a:rPr>
              <a:t>THE BEST FILLER IS YOUR OWN TISSUE  !</a:t>
            </a:r>
            <a:endParaRPr lang="tr-TR" sz="14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4159057" y="6216204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7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0" y="5661025"/>
            <a:ext cx="9144000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tr-TR" altLang="tr-TR" sz="800">
              <a:solidFill>
                <a:schemeClr val="bg1"/>
              </a:solidFill>
              <a:latin typeface="Garamond" pitchFamily="18" charset="0"/>
            </a:endParaRPr>
          </a:p>
          <a:p>
            <a:pPr algn="ctr" eaLnBrk="0" hangingPunct="0"/>
            <a:r>
              <a:rPr lang="tr-TR" altLang="tr-TR" sz="800">
                <a:solidFill>
                  <a:schemeClr val="bg1"/>
                </a:solidFill>
                <a:latin typeface="Garamond" pitchFamily="18" charset="0"/>
              </a:rPr>
              <a:t>Universty of Gaziantep,  Plastic Reconstructive and Aesthetic Surgery Department  </a:t>
            </a:r>
          </a:p>
          <a:p>
            <a:pPr algn="ctr" eaLnBrk="0" hangingPunct="0"/>
            <a:r>
              <a:rPr lang="tr-TR" altLang="tr-TR" sz="800">
                <a:solidFill>
                  <a:schemeClr val="bg1"/>
                </a:solidFill>
                <a:latin typeface="Garamond" pitchFamily="18" charset="0"/>
              </a:rPr>
              <a:t>TURKEY  2007</a:t>
            </a:r>
          </a:p>
        </p:txBody>
      </p:sp>
      <p:pic>
        <p:nvPicPr>
          <p:cNvPr id="20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aşlık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/>
          </a:bodyPr>
          <a:lstStyle/>
          <a:p>
            <a:r>
              <a:rPr lang="tr-T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 I MAKE MY GIRL FRIENDS DYING OF JEALOUSY  ? </a:t>
            </a:r>
            <a:endParaRPr lang="tr-T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3" descr="E:\SANKO\SANKO MASAÜSTÜ\PROJE STUDYO\untitled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126" y="2420888"/>
            <a:ext cx="4153747" cy="2041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267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43293" y="6165304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chirurgiaesteticabarcellona.com/wp-content/uploads/DSC06085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622" y="1900051"/>
            <a:ext cx="3329284" cy="2495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6" name="Picture 8" descr="https://i.ytimg.com/vi/G82n1aXNgE4/maxresdefault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23" t="7630" r="18001" b="16624"/>
          <a:stretch/>
        </p:blipFill>
        <p:spPr bwMode="auto">
          <a:xfrm>
            <a:off x="4370118" y="1900051"/>
            <a:ext cx="3633851" cy="2493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777927" y="609329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73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43293" y="6165304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50312" y="6021288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buttock augmentation with fat injection ile ilgili görsel sonucu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AutoShape 4" descr="buttock augmentation with fat injection ile ilgili görsel sonucu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246" name="Picture 6" descr="http://exploreplasticsurgery.com/wp-content/uploads/2015/05/Buttock-Fat-Injections-Dr-Barry-Eppley-Indianapoli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628" y="2060848"/>
            <a:ext cx="4271709" cy="2484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Dikdörtgen 5"/>
          <p:cNvSpPr/>
          <p:nvPr/>
        </p:nvSpPr>
        <p:spPr>
          <a:xfrm>
            <a:off x="1528558" y="692696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BUTT AUGMENTATION </a:t>
            </a:r>
            <a:r>
              <a:rPr lang="tr-T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with</a:t>
            </a:r>
            <a:r>
              <a:rPr lang="tr-T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FAT INFILTRATION </a:t>
            </a:r>
            <a:br>
              <a:rPr lang="tr-T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tr-T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829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www.burnettplasticsurgery.com/images/gallery/butt-lift-large-4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93"/>
          <a:stretch/>
        </p:blipFill>
        <p:spPr bwMode="auto">
          <a:xfrm>
            <a:off x="1960606" y="1412794"/>
            <a:ext cx="5400600" cy="3499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27071" y="6109922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528558" y="692696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BUTT AUGMENTATION </a:t>
            </a:r>
            <a:r>
              <a:rPr lang="tr-T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with</a:t>
            </a:r>
            <a:r>
              <a:rPr lang="tr-T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FAT INFILTRATION </a:t>
            </a:r>
            <a:br>
              <a:rPr lang="tr-T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tr-T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307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d1l9wtg77iuzz5.cloudfront.net/assets/2958/61758/original_Brazilian_Butt_Lift_Tampa_.jpg?137910599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0768"/>
            <a:ext cx="5334000" cy="4000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1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BUTT AUGMENTATION </a:t>
            </a:r>
            <a:r>
              <a:rPr lang="tr-TR" sz="18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with</a:t>
            </a:r>
            <a:r>
              <a:rPr lang="tr-TR" sz="1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FAT INFILTRATION </a:t>
            </a:r>
            <a:br>
              <a:rPr lang="tr-TR" sz="18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tr-TR" sz="18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Infrasonic</a:t>
            </a:r>
            <a:r>
              <a:rPr lang="tr-TR" sz="1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1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(</a:t>
            </a:r>
            <a:r>
              <a:rPr lang="tr-TR" sz="1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tickle</a:t>
            </a:r>
            <a:r>
              <a:rPr lang="tr-TR" sz="1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1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lipo</a:t>
            </a:r>
            <a:r>
              <a:rPr lang="tr-TR" sz="1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) </a:t>
            </a:r>
            <a:r>
              <a:rPr lang="tr-TR" sz="18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Liposuction</a:t>
            </a:r>
            <a:endParaRPr lang="tr-TR" sz="1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3131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ctrTitle" idx="4294967295"/>
          </p:nvPr>
        </p:nvSpPr>
        <p:spPr>
          <a:xfrm>
            <a:off x="0" y="173038"/>
            <a:ext cx="7772400" cy="1470025"/>
          </a:xfrm>
        </p:spPr>
        <p:txBody>
          <a:bodyPr>
            <a:normAutofit/>
          </a:bodyPr>
          <a:lstStyle/>
          <a:p>
            <a:r>
              <a:rPr lang="tr-TR" sz="2400" b="1" dirty="0" err="1" smtClean="0"/>
              <a:t>Uhm</a:t>
            </a:r>
            <a:r>
              <a:rPr lang="tr-TR" sz="2400" b="1" dirty="0" smtClean="0"/>
              <a:t>…</a:t>
            </a:r>
            <a:r>
              <a:rPr lang="tr-TR" sz="2400" b="1" dirty="0" err="1" smtClean="0"/>
              <a:t>doctor</a:t>
            </a:r>
            <a:r>
              <a:rPr lang="tr-TR" sz="2400" b="1" dirty="0" smtClean="0"/>
              <a:t>,  i </a:t>
            </a:r>
            <a:r>
              <a:rPr lang="tr-TR" sz="2400" b="1" dirty="0" err="1" smtClean="0"/>
              <a:t>dont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know</a:t>
            </a:r>
            <a:r>
              <a:rPr lang="tr-TR" sz="2400" b="1" dirty="0" smtClean="0"/>
              <a:t> how </a:t>
            </a:r>
            <a:r>
              <a:rPr lang="tr-TR" sz="2400" b="1" dirty="0" err="1" smtClean="0"/>
              <a:t>to</a:t>
            </a:r>
            <a:r>
              <a:rPr lang="tr-TR" sz="2400" b="1" dirty="0" smtClean="0"/>
              <a:t> say but …</a:t>
            </a:r>
            <a:endParaRPr lang="tr-TR" sz="2400" b="1" dirty="0"/>
          </a:p>
        </p:txBody>
      </p:sp>
      <p:sp>
        <p:nvSpPr>
          <p:cNvPr id="6" name="AutoShape 8" descr="LIPS ile ilgili görsel sonucu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7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43293" y="609329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curlaser.com/wp-content/uploads/2015/12/cur-laser-something-woman-dont-talk-about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145" y="2852936"/>
            <a:ext cx="3268767" cy="138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4" name="Picture 2" descr="http://edge.alluremedia.com.au/m/l/2015/08/Vagina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81" y="476673"/>
            <a:ext cx="8325383" cy="473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azcdn.anazahra.com/wp-content/uploads/2013/04/woman2.jp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1" t="28976" r="10480" b="-1"/>
          <a:stretch/>
        </p:blipFill>
        <p:spPr bwMode="auto">
          <a:xfrm>
            <a:off x="808267" y="620688"/>
            <a:ext cx="448368" cy="593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60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kdörtgen 15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Picture 6" descr="http://s3-media4.fl.yelpcdn.com/bphoto/48LdTlSr4eBeRV-5IO7MTQ/o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93" r="62246"/>
          <a:stretch/>
        </p:blipFill>
        <p:spPr bwMode="auto">
          <a:xfrm>
            <a:off x="7272171" y="2278043"/>
            <a:ext cx="803411" cy="390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s3-media4.fl.yelpcdn.com/bphoto/48LdTlSr4eBeRV-5IO7MTQ/o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78993" r="12236"/>
          <a:stretch/>
        </p:blipFill>
        <p:spPr bwMode="auto">
          <a:xfrm>
            <a:off x="7272172" y="3744799"/>
            <a:ext cx="725557" cy="390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579" y="1799048"/>
            <a:ext cx="1529205" cy="1426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esim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2"/>
          <a:stretch/>
        </p:blipFill>
        <p:spPr>
          <a:xfrm>
            <a:off x="1954903" y="3295204"/>
            <a:ext cx="1541909" cy="1360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http://www.drman.com/wp-content/gallery-bank/gallery-uploads/o_1a2vmitqg1gm1sehrou17k42ujj.jpg?e75a12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6" t="23880" r="56152" b="35671"/>
          <a:stretch/>
        </p:blipFill>
        <p:spPr bwMode="auto">
          <a:xfrm>
            <a:off x="3561628" y="1799048"/>
            <a:ext cx="1609017" cy="1462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102" name="Picture 6" descr="http://s3-media4.fl.yelpcdn.com/bphoto/48LdTlSr4eBeRV-5IO7MTQ/o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6" r="52797" b="25042"/>
          <a:stretch/>
        </p:blipFill>
        <p:spPr bwMode="auto">
          <a:xfrm>
            <a:off x="5222171" y="1799048"/>
            <a:ext cx="1850678" cy="1386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" name="Picture 2" descr="http://www.drman.com/wp-content/gallery-bank/gallery-uploads/o_1a2vmitqg1gm1sehrou17k42ujj.jpg?e75a12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5" t="24328" r="11532" b="37116"/>
          <a:stretch/>
        </p:blipFill>
        <p:spPr bwMode="auto">
          <a:xfrm>
            <a:off x="3560435" y="3290539"/>
            <a:ext cx="1610210" cy="1337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" name="Picture 6" descr="http://s3-media4.fl.yelpcdn.com/bphoto/48LdTlSr4eBeRV-5IO7MTQ/o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0" t="11280" b="24246"/>
          <a:stretch/>
        </p:blipFill>
        <p:spPr bwMode="auto">
          <a:xfrm>
            <a:off x="5222171" y="3290539"/>
            <a:ext cx="1843780" cy="1365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" name="Picture 6" descr="http://s3-media4.fl.yelpcdn.com/bphoto/48LdTlSr4eBeRV-5IO7MTQ/o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93" r="62246"/>
          <a:stretch/>
        </p:blipFill>
        <p:spPr bwMode="auto">
          <a:xfrm>
            <a:off x="971600" y="2297172"/>
            <a:ext cx="905450" cy="390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s3-media4.fl.yelpcdn.com/bphoto/48LdTlSr4eBeRV-5IO7MTQ/o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78993" r="12236"/>
          <a:stretch/>
        </p:blipFill>
        <p:spPr bwMode="auto">
          <a:xfrm>
            <a:off x="1151492" y="3763928"/>
            <a:ext cx="725557" cy="390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aşlık 1"/>
          <p:cNvSpPr txBox="1">
            <a:spLocks/>
          </p:cNvSpPr>
          <p:nvPr/>
        </p:nvSpPr>
        <p:spPr>
          <a:xfrm>
            <a:off x="971600" y="677763"/>
            <a:ext cx="7150422" cy="10950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GENITAL AESTHETIC </a:t>
            </a:r>
            <a:endParaRPr lang="tr-TR" sz="2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8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414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.ytimg.com/vi/40dySHqQiMQ/hqdefault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 b="12872"/>
          <a:stretch/>
        </p:blipFill>
        <p:spPr bwMode="auto">
          <a:xfrm>
            <a:off x="1521457" y="1916832"/>
            <a:ext cx="3739870" cy="2121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30" name="Picture 10" descr="http://g01.s.alicdn.com/kf/HTB1eDL6GVXXXXcGXpXXq6xXFXXXA/222213437/HTB1eDL6GVXXXXcGXpXXq6xXFXXXA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1"/>
          <a:stretch/>
        </p:blipFill>
        <p:spPr bwMode="auto">
          <a:xfrm>
            <a:off x="0" y="1916832"/>
            <a:ext cx="1521457" cy="2121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43293" y="609329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://www.jenesislipoplasty.com/files/2016/01/before-after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025" y="1916832"/>
            <a:ext cx="4104456" cy="2121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2" name="Başlık 1"/>
          <p:cNvSpPr txBox="1">
            <a:spLocks/>
          </p:cNvSpPr>
          <p:nvPr/>
        </p:nvSpPr>
        <p:spPr>
          <a:xfrm>
            <a:off x="971600" y="677763"/>
            <a:ext cx="7150422" cy="10950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VAGINAL THIGHTENING </a:t>
            </a:r>
            <a:endParaRPr lang="tr-TR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4196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ctrTitle" idx="4294967295"/>
          </p:nvPr>
        </p:nvSpPr>
        <p:spPr>
          <a:xfrm>
            <a:off x="834802" y="404664"/>
            <a:ext cx="7772400" cy="1470025"/>
          </a:xfrm>
        </p:spPr>
        <p:txBody>
          <a:bodyPr>
            <a:normAutofit/>
          </a:bodyPr>
          <a:lstStyle/>
          <a:p>
            <a:r>
              <a:rPr lang="tr-T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GENITAL </a:t>
            </a:r>
            <a:r>
              <a:rPr lang="tr-T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REJUVENATION </a:t>
            </a:r>
            <a:endParaRPr lang="tr-T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146" name="Picture 2" descr="https://vanitymiami.com/Content/themes/avada/img/procedures/vaginoplasty/after-vaginoplasty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49033"/>
            <a:ext cx="47625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allalyn-aesthetics.com/wp-content/uploads/2014/08/CL-Eblast-LVR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390541"/>
            <a:ext cx="4177354" cy="1698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82745" y="609329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70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43293" y="6165304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SANKO\SANKO MASAÜSTÜ\Pictures\tumblr_m9t64uwRbG1rc270wo1_5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4"/>
          <a:stretch/>
        </p:blipFill>
        <p:spPr bwMode="auto">
          <a:xfrm>
            <a:off x="3375083" y="2060847"/>
            <a:ext cx="2257137" cy="312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E:\SANKO\SANKO MASAÜSTÜ\Pictures\tumblr_mdtsnvNewk1rx6pb7o1_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75912" y="2060848"/>
            <a:ext cx="2264361" cy="3129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cuadrosmd.com/images/cleft/4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0" t="47558" r="65886" b="20046"/>
          <a:stretch/>
        </p:blipFill>
        <p:spPr bwMode="auto">
          <a:xfrm>
            <a:off x="1356431" y="1172288"/>
            <a:ext cx="901411" cy="657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aşlık 1"/>
          <p:cNvSpPr txBox="1">
            <a:spLocks/>
          </p:cNvSpPr>
          <p:nvPr/>
        </p:nvSpPr>
        <p:spPr>
          <a:xfrm>
            <a:off x="574439" y="557064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PLEASE GIVE ME LIPS TO SMILE </a:t>
            </a:r>
            <a:endParaRPr lang="tr-T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7131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www.cuadrosmd.com/images/cleft/4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1857364"/>
            <a:ext cx="6381750" cy="3162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2340012" y="664702"/>
            <a:ext cx="46805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Smile</a:t>
            </a:r>
            <a:r>
              <a:rPr lang="tr-T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Surgery</a:t>
            </a:r>
            <a:r>
              <a:rPr lang="tr-T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ctr"/>
            <a:r>
              <a:rPr lang="tr-TR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tr-T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CLEFT LIP AND PALATE</a:t>
            </a:r>
          </a:p>
          <a:p>
            <a:pPr algn="ctr"/>
            <a:r>
              <a:rPr lang="tr-T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tr-TR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incidence</a:t>
            </a:r>
            <a:r>
              <a:rPr lang="tr-T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1/1000 ) </a:t>
            </a:r>
            <a:endParaRPr lang="tr-T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11317" y="609329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10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0" y="5661025"/>
            <a:ext cx="9144000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tr-TR" altLang="tr-TR" sz="800">
              <a:solidFill>
                <a:schemeClr val="bg1"/>
              </a:solidFill>
              <a:latin typeface="Garamond" pitchFamily="18" charset="0"/>
            </a:endParaRPr>
          </a:p>
          <a:p>
            <a:pPr algn="ctr" eaLnBrk="0" hangingPunct="0"/>
            <a:r>
              <a:rPr lang="tr-TR" altLang="tr-TR" sz="800">
                <a:solidFill>
                  <a:schemeClr val="bg1"/>
                </a:solidFill>
                <a:latin typeface="Garamond" pitchFamily="18" charset="0"/>
              </a:rPr>
              <a:t>Universty of Gaziantep,  Plastic Reconstructive and Aesthetic Surgery Department  </a:t>
            </a:r>
          </a:p>
          <a:p>
            <a:pPr algn="ctr" eaLnBrk="0" hangingPunct="0"/>
            <a:r>
              <a:rPr lang="tr-TR" altLang="tr-TR" sz="800">
                <a:solidFill>
                  <a:schemeClr val="bg1"/>
                </a:solidFill>
                <a:latin typeface="Garamond" pitchFamily="18" charset="0"/>
              </a:rPr>
              <a:t>TURKEY  2007</a:t>
            </a:r>
          </a:p>
        </p:txBody>
      </p:sp>
      <p:pic>
        <p:nvPicPr>
          <p:cNvPr id="20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aşlık 1"/>
          <p:cNvSpPr txBox="1">
            <a:spLocks/>
          </p:cNvSpPr>
          <p:nvPr/>
        </p:nvSpPr>
        <p:spPr>
          <a:xfrm>
            <a:off x="464390" y="9087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 I STAY YOUNG   ? </a:t>
            </a:r>
            <a:endParaRPr lang="tr-T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3" descr="E:\SANKO\SANKO MASAÜSTÜ\PROJE STUDYO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78" y="2348880"/>
            <a:ext cx="4178027" cy="2053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6914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-12470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40308" y="620271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CLEFT LIP NOSE DEFORMITY</a:t>
            </a:r>
            <a:endParaRPr lang="tr-T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2" name="Picture 2" descr="E:\RESİMLERİM\CLEFT\CLEFT LİP NOSE\RABIA\rabia avcılar 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25" y="2060848"/>
            <a:ext cx="1915292" cy="25537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:\RESİMLERİM\CLEFT\CLEFT LİP NOSE\RABIA\rabia avcılar (20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2" b="11718"/>
          <a:stretch/>
        </p:blipFill>
        <p:spPr bwMode="auto">
          <a:xfrm>
            <a:off x="4182897" y="2060848"/>
            <a:ext cx="2574679" cy="25537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77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1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565472" y="4640395"/>
            <a:ext cx="82296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sz="1600" b="1" dirty="0" err="1" smtClean="0">
                <a:solidFill>
                  <a:schemeClr val="bg1"/>
                </a:solidFill>
              </a:rPr>
              <a:t>Elevation</a:t>
            </a:r>
            <a:r>
              <a:rPr lang="tr-TR" sz="1600" b="1" dirty="0" smtClean="0">
                <a:solidFill>
                  <a:schemeClr val="bg1"/>
                </a:solidFill>
              </a:rPr>
              <a:t> of </a:t>
            </a:r>
            <a:r>
              <a:rPr lang="tr-TR" sz="1600" b="1" dirty="0" err="1" smtClean="0">
                <a:solidFill>
                  <a:schemeClr val="bg1"/>
                </a:solidFill>
              </a:rPr>
              <a:t>Nasal</a:t>
            </a:r>
            <a:r>
              <a:rPr lang="tr-TR" sz="1600" b="1" dirty="0" smtClean="0">
                <a:solidFill>
                  <a:schemeClr val="bg1"/>
                </a:solidFill>
              </a:rPr>
              <a:t> </a:t>
            </a:r>
            <a:r>
              <a:rPr lang="tr-TR" sz="1600" b="1" dirty="0" err="1" smtClean="0">
                <a:solidFill>
                  <a:schemeClr val="bg1"/>
                </a:solidFill>
              </a:rPr>
              <a:t>Floor</a:t>
            </a:r>
            <a:r>
              <a:rPr lang="tr-TR" sz="1600" b="1" dirty="0" smtClean="0">
                <a:solidFill>
                  <a:schemeClr val="bg1"/>
                </a:solidFill>
              </a:rPr>
              <a:t> </a:t>
            </a:r>
            <a:r>
              <a:rPr lang="tr-TR" sz="1600" b="1" dirty="0" err="1" smtClean="0">
                <a:solidFill>
                  <a:schemeClr val="bg1"/>
                </a:solidFill>
              </a:rPr>
              <a:t>with</a:t>
            </a:r>
            <a:r>
              <a:rPr lang="tr-TR" sz="1600" b="1" dirty="0" smtClean="0">
                <a:solidFill>
                  <a:schemeClr val="bg1"/>
                </a:solidFill>
              </a:rPr>
              <a:t> a </a:t>
            </a:r>
            <a:r>
              <a:rPr lang="tr-TR" sz="1600" b="1" dirty="0" err="1">
                <a:solidFill>
                  <a:schemeClr val="bg1"/>
                </a:solidFill>
              </a:rPr>
              <a:t>P</a:t>
            </a:r>
            <a:r>
              <a:rPr lang="tr-TR" sz="1600" b="1" dirty="0" err="1" smtClean="0">
                <a:solidFill>
                  <a:schemeClr val="bg1"/>
                </a:solidFill>
              </a:rPr>
              <a:t>iece</a:t>
            </a:r>
            <a:r>
              <a:rPr lang="tr-TR" sz="1600" b="1" dirty="0" smtClean="0">
                <a:solidFill>
                  <a:schemeClr val="bg1"/>
                </a:solidFill>
              </a:rPr>
              <a:t> of Bone </a:t>
            </a:r>
            <a:r>
              <a:rPr lang="tr-TR" sz="1600" b="1" dirty="0" err="1" smtClean="0">
                <a:solidFill>
                  <a:schemeClr val="bg1"/>
                </a:solidFill>
              </a:rPr>
              <a:t>Harvested</a:t>
            </a:r>
            <a:r>
              <a:rPr lang="tr-TR" sz="1600" b="1" dirty="0" smtClean="0">
                <a:solidFill>
                  <a:schemeClr val="bg1"/>
                </a:solidFill>
              </a:rPr>
              <a:t> </a:t>
            </a:r>
            <a:r>
              <a:rPr lang="tr-TR" sz="1600" b="1" dirty="0" err="1" smtClean="0">
                <a:solidFill>
                  <a:schemeClr val="bg1"/>
                </a:solidFill>
              </a:rPr>
              <a:t>from</a:t>
            </a:r>
            <a:r>
              <a:rPr lang="tr-TR" sz="1600" b="1" dirty="0" smtClean="0">
                <a:solidFill>
                  <a:schemeClr val="bg1"/>
                </a:solidFill>
              </a:rPr>
              <a:t> </a:t>
            </a:r>
            <a:r>
              <a:rPr lang="tr-TR" sz="1600" b="1" dirty="0" err="1" smtClean="0">
                <a:solidFill>
                  <a:schemeClr val="bg1"/>
                </a:solidFill>
              </a:rPr>
              <a:t>the</a:t>
            </a:r>
            <a:r>
              <a:rPr lang="tr-TR" sz="1600" b="1" dirty="0" smtClean="0">
                <a:solidFill>
                  <a:schemeClr val="bg1"/>
                </a:solidFill>
              </a:rPr>
              <a:t> </a:t>
            </a:r>
            <a:r>
              <a:rPr lang="tr-TR" sz="1600" b="1" dirty="0" err="1">
                <a:solidFill>
                  <a:schemeClr val="bg1"/>
                </a:solidFill>
              </a:rPr>
              <a:t>C</a:t>
            </a:r>
            <a:r>
              <a:rPr lang="tr-TR" sz="1600" b="1" dirty="0" err="1" smtClean="0">
                <a:solidFill>
                  <a:schemeClr val="bg1"/>
                </a:solidFill>
              </a:rPr>
              <a:t>hin</a:t>
            </a:r>
            <a:endParaRPr lang="tr-TR" sz="1600" b="1" dirty="0">
              <a:solidFill>
                <a:schemeClr val="bg1"/>
              </a:solidFill>
            </a:endParaRPr>
          </a:p>
        </p:txBody>
      </p:sp>
      <p:grpSp>
        <p:nvGrpSpPr>
          <p:cNvPr id="3" name="Grup 1"/>
          <p:cNvGrpSpPr/>
          <p:nvPr/>
        </p:nvGrpSpPr>
        <p:grpSpPr>
          <a:xfrm>
            <a:off x="-755" y="1650223"/>
            <a:ext cx="9144000" cy="2805941"/>
            <a:chOff x="-3710457" y="-1"/>
            <a:chExt cx="9503328" cy="2768042"/>
          </a:xfrm>
        </p:grpSpPr>
        <p:pic>
          <p:nvPicPr>
            <p:cNvPr id="2056" name="Picture 8" descr="E:\RESİMLERİM\CLEFT\CLEFT LİP NOSE\RABIA\rabia  avcılar (6)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10457" y="0"/>
              <a:ext cx="2068359" cy="27578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E:\RESİMLERİM\CLEFT\CLEFT LİP NOSE\RABIA\rabia  avcılar (7)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42097" y="-1"/>
              <a:ext cx="3690721" cy="27680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E:\RESİMLERİM\CLEFT\CLEFT LİP NOSE\RABIA\rabia  avcılar (5)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3510" y="-1"/>
              <a:ext cx="2039361" cy="27578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11" descr="E:\RESİMLERİM\CLEFT\CLEFT LİP NOSE\RABIA\rabia  avcılar (1)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8" r="38213"/>
            <a:stretch/>
          </p:blipFill>
          <p:spPr bwMode="auto">
            <a:xfrm>
              <a:off x="2055520" y="27347"/>
              <a:ext cx="1740104" cy="27406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Rectangle 4"/>
          <p:cNvSpPr txBox="1">
            <a:spLocks noChangeArrowheads="1"/>
          </p:cNvSpPr>
          <p:nvPr/>
        </p:nvSpPr>
        <p:spPr>
          <a:xfrm>
            <a:off x="565472" y="6206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CLEFT LIP NOSE DEFORMITY</a:t>
            </a:r>
            <a:endParaRPr lang="tr-T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3417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 1"/>
          <p:cNvGrpSpPr/>
          <p:nvPr/>
        </p:nvGrpSpPr>
        <p:grpSpPr>
          <a:xfrm>
            <a:off x="-3251" y="1628800"/>
            <a:ext cx="9147251" cy="2808312"/>
            <a:chOff x="1517945" y="2765750"/>
            <a:chExt cx="6185004" cy="1775749"/>
          </a:xfrm>
        </p:grpSpPr>
        <p:pic>
          <p:nvPicPr>
            <p:cNvPr id="1033" name="Picture 9" descr="E:\RESİMLERİM\CLEFT\CLEFT LİP NOSE\RABIA\rabia avcılar (16)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5565" y="2765750"/>
              <a:ext cx="1504627" cy="177574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E:\RESİMLERİM\CLEFT\CLEFT LİP NOSE\RABIA\rabia avcılar (17)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7945" y="2765750"/>
              <a:ext cx="1622737" cy="177574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 descr="E:\RESİMLERİM\CLEFT\CLEFT LİP NOSE\RABIA\rabiş (9)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23367"/>
            <a:stretch/>
          </p:blipFill>
          <p:spPr bwMode="auto">
            <a:xfrm>
              <a:off x="3106346" y="2770529"/>
              <a:ext cx="1702760" cy="177097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3" name="Picture 3" descr="E:\RESİMLERİM\CLEFT\CLEFT LİP NOSE\RABIA\rabia avcılar\rabi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71" r="11921"/>
            <a:stretch/>
          </p:blipFill>
          <p:spPr bwMode="auto">
            <a:xfrm>
              <a:off x="6300192" y="2765750"/>
              <a:ext cx="1402757" cy="177574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Rectangle 4"/>
          <p:cNvSpPr txBox="1">
            <a:spLocks noChangeArrowheads="1"/>
          </p:cNvSpPr>
          <p:nvPr/>
        </p:nvSpPr>
        <p:spPr>
          <a:xfrm>
            <a:off x="514764" y="6206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CLEFT LIP NOSE DEFORMITY</a:t>
            </a:r>
            <a:endParaRPr lang="tr-T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7283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etin kutusu 11"/>
          <p:cNvSpPr txBox="1"/>
          <p:nvPr/>
        </p:nvSpPr>
        <p:spPr>
          <a:xfrm>
            <a:off x="2843808" y="4155249"/>
            <a:ext cx="3456384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DOĞUMSAL ANOMALİLERLE MÜCADELE DERNEĞİ</a:t>
            </a:r>
            <a:endParaRPr lang="tr-T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2" descr="E:\RESİMLERİM\CLEFT\CLEFT LİP NOSE\RABIA\rabia avcılar 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405" y="1137811"/>
            <a:ext cx="1915292" cy="255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:\RESİMLERİM\CLEFT\CLEFT LİP NOSE\RABIA\rabia avcılar (20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2" b="11718"/>
          <a:stretch/>
        </p:blipFill>
        <p:spPr bwMode="auto">
          <a:xfrm>
            <a:off x="2625405" y="3672421"/>
            <a:ext cx="1915292" cy="189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E:\RESİMLERİM\CLEFT\CLEFT LİP NOSE\RABIA\rabiş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7" r="16559"/>
          <a:stretch/>
        </p:blipFill>
        <p:spPr bwMode="auto">
          <a:xfrm>
            <a:off x="4540698" y="1137811"/>
            <a:ext cx="2104103" cy="259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RESİMLERİM\CLEFT\CLEFT LİP NOSE\RABIA\rabiş (20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1" t="8627" r="13012" b="7990"/>
          <a:stretch/>
        </p:blipFill>
        <p:spPr bwMode="auto">
          <a:xfrm>
            <a:off x="4520025" y="3672421"/>
            <a:ext cx="2124776" cy="189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4"/>
          <p:cNvSpPr txBox="1">
            <a:spLocks noChangeArrowheads="1"/>
          </p:cNvSpPr>
          <p:nvPr/>
        </p:nvSpPr>
        <p:spPr>
          <a:xfrm>
            <a:off x="555456" y="3456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r-T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CLEFT LIP NOSE DEFORMITY</a:t>
            </a:r>
            <a:endParaRPr lang="tr-T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2987824" y="1350104"/>
            <a:ext cx="1131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spc="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endParaRPr lang="tr-TR" sz="1200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Metin kutusu 26"/>
          <p:cNvSpPr txBox="1"/>
          <p:nvPr/>
        </p:nvSpPr>
        <p:spPr>
          <a:xfrm>
            <a:off x="5016417" y="1350104"/>
            <a:ext cx="1131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spc="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endParaRPr lang="tr-TR" sz="1200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33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SANKO\SANKO MASAÜSTÜ\PROJE STUDYO\cocuklarda-sekil-bozukluklar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4"/>
          <a:stretch/>
        </p:blipFill>
        <p:spPr bwMode="auto">
          <a:xfrm>
            <a:off x="1474882" y="2132856"/>
            <a:ext cx="6096000" cy="245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Başlık 1"/>
          <p:cNvSpPr>
            <a:spLocks noGrp="1"/>
          </p:cNvSpPr>
          <p:nvPr>
            <p:ph type="title"/>
          </p:nvPr>
        </p:nvSpPr>
        <p:spPr>
          <a:xfrm>
            <a:off x="685283" y="4553430"/>
            <a:ext cx="7772400" cy="1524000"/>
          </a:xfrm>
        </p:spPr>
        <p:txBody>
          <a:bodyPr>
            <a:normAutofit/>
          </a:bodyPr>
          <a:lstStyle/>
          <a:p>
            <a:r>
              <a:rPr lang="tr-TR" sz="2400" b="1" dirty="0" smtClean="0">
                <a:solidFill>
                  <a:schemeClr val="bg2">
                    <a:lumMod val="50000"/>
                  </a:schemeClr>
                </a:solidFill>
              </a:rPr>
              <a:t>PROMINENT EAR DEFORMITY</a:t>
            </a:r>
            <a:endParaRPr lang="tr-TR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0" y="5661025"/>
            <a:ext cx="9144000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tr-TR" altLang="tr-TR" sz="800">
              <a:solidFill>
                <a:schemeClr val="bg1"/>
              </a:solidFill>
              <a:latin typeface="Garamond" pitchFamily="18" charset="0"/>
            </a:endParaRPr>
          </a:p>
          <a:p>
            <a:pPr algn="ctr" eaLnBrk="0" hangingPunct="0"/>
            <a:r>
              <a:rPr lang="tr-TR" altLang="tr-TR" sz="800">
                <a:solidFill>
                  <a:schemeClr val="bg1"/>
                </a:solidFill>
                <a:latin typeface="Garamond" pitchFamily="18" charset="0"/>
              </a:rPr>
              <a:t>Universty of Gaziantep,  Plastic Reconstructive and Aesthetic Surgery Department  </a:t>
            </a:r>
          </a:p>
          <a:p>
            <a:pPr algn="ctr" eaLnBrk="0" hangingPunct="0"/>
            <a:r>
              <a:rPr lang="tr-TR" altLang="tr-TR" sz="800">
                <a:solidFill>
                  <a:schemeClr val="bg1"/>
                </a:solidFill>
                <a:latin typeface="Garamond" pitchFamily="18" charset="0"/>
              </a:rPr>
              <a:t>TURKEY  2007</a:t>
            </a:r>
          </a:p>
        </p:txBody>
      </p:sp>
      <p:sp>
        <p:nvSpPr>
          <p:cNvPr id="19" name="18 Metin kutusu"/>
          <p:cNvSpPr txBox="1"/>
          <p:nvPr/>
        </p:nvSpPr>
        <p:spPr>
          <a:xfrm>
            <a:off x="2260185" y="5195693"/>
            <a:ext cx="4622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spc="3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tr-TR" sz="12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1200" spc="3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</a:t>
            </a:r>
            <a:r>
              <a:rPr lang="tr-TR" sz="12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1200" spc="3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</a:t>
            </a:r>
            <a:r>
              <a:rPr lang="tr-TR" sz="12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1200" spc="3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Anomaly</a:t>
            </a:r>
            <a:r>
              <a:rPr lang="tr-TR" sz="12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tr-TR" sz="1200" spc="3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tr-TR" sz="12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FACE </a:t>
            </a:r>
            <a:endParaRPr lang="tr-TR" sz="12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aşlık 1"/>
          <p:cNvSpPr txBox="1">
            <a:spLocks/>
          </p:cNvSpPr>
          <p:nvPr/>
        </p:nvSpPr>
        <p:spPr>
          <a:xfrm>
            <a:off x="565851" y="75009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DOCTOR I WANT YOU STOP MY FRIEND TEASING ME </a:t>
            </a:r>
          </a:p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BECAUSE OF MY EARS…PLEEEASE </a:t>
            </a:r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  <a:sym typeface="Wingdings" panose="05000000000000000000" pitchFamily="2" charset="2"/>
              </a:rPr>
              <a:t></a:t>
            </a:r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tr-TR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266" name="Picture 2" descr="http://www.overdriveonline.com/files/2012/12/screaming-kid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7"/>
          <a:stretch/>
        </p:blipFill>
        <p:spPr bwMode="auto">
          <a:xfrm>
            <a:off x="1291340" y="836712"/>
            <a:ext cx="367085" cy="6097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73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/>
          <p:cNvSpPr/>
          <p:nvPr/>
        </p:nvSpPr>
        <p:spPr>
          <a:xfrm>
            <a:off x="-517" y="0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1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45645" y="2974017"/>
            <a:ext cx="7772400" cy="1524000"/>
          </a:xfrm>
        </p:spPr>
        <p:txBody>
          <a:bodyPr>
            <a:normAutofit/>
          </a:bodyPr>
          <a:lstStyle/>
          <a:p>
            <a:r>
              <a:rPr lang="tr-TR" sz="2000" b="1" dirty="0" smtClean="0"/>
              <a:t>   DAT – DERMAL  ANCHOR TECHNIQUE  - M. Mutaf </a:t>
            </a:r>
            <a:endParaRPr lang="tr-TR" sz="2000" b="1" dirty="0"/>
          </a:p>
        </p:txBody>
      </p:sp>
      <p:pic>
        <p:nvPicPr>
          <p:cNvPr id="12290" name="Picture 2" descr="C:\Users\alika\Pictures\DAT KÜMÜLATİF\DAT-çizim 1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739" y="2926877"/>
            <a:ext cx="4335274" cy="2081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lika\Pictures\DAT KÜMÜLATİF\DAT-çizim 1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0" y="2931345"/>
            <a:ext cx="4547519" cy="2077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aşlık 1"/>
          <p:cNvSpPr txBox="1">
            <a:spLocks/>
          </p:cNvSpPr>
          <p:nvPr/>
        </p:nvSpPr>
        <p:spPr>
          <a:xfrm>
            <a:off x="431916" y="1484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DERMAL ANCOR TECHNIQUE (=DAT)</a:t>
            </a:r>
            <a:endParaRPr lang="tr-T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2228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/>
          <p:cNvSpPr/>
          <p:nvPr/>
        </p:nvSpPr>
        <p:spPr>
          <a:xfrm>
            <a:off x="0" y="1"/>
            <a:ext cx="9144000" cy="5733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1269" name="Picture 5" descr="C:\Users\alika\Pictures\DAT KÜMÜLATİF\melissaDAT\MELİSA HANDAN KARABAŞ (8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07" t="9215" r="8889" b="1892"/>
          <a:stretch/>
        </p:blipFill>
        <p:spPr bwMode="auto">
          <a:xfrm>
            <a:off x="4586241" y="2643285"/>
            <a:ext cx="1868749" cy="1799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3" descr="C:\Users\alika\Pictures\DAT KÜMÜLATİF\dat-1 mart 2011\sudenur erat\MELİSA HANDAN KARABAŞ 064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1" t="7423" r="25538" b="1949"/>
          <a:stretch/>
        </p:blipFill>
        <p:spPr bwMode="auto">
          <a:xfrm>
            <a:off x="3138320" y="2638922"/>
            <a:ext cx="1440402" cy="1786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2" descr="C:\Users\alika\Pictures\DAT KÜMÜLATİF\melissaDAT\MELİSA HANDAN KARABAŞ (3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58" t="11633" r="28455" b="18606"/>
          <a:stretch/>
        </p:blipFill>
        <p:spPr bwMode="auto">
          <a:xfrm>
            <a:off x="1466717" y="2642870"/>
            <a:ext cx="1656184" cy="1799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3" descr="C:\Users\alika\Pictures\DAT KÜMÜLATİF\meslissa handan - DAT\MELİSA HANDAN KARABAŞ (14)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88" t="9535" r="28554"/>
          <a:stretch/>
        </p:blipFill>
        <p:spPr bwMode="auto">
          <a:xfrm>
            <a:off x="6341316" y="2652910"/>
            <a:ext cx="1475748" cy="1789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00041" y="1349772"/>
            <a:ext cx="7772400" cy="1524000"/>
          </a:xfrm>
        </p:spPr>
        <p:txBody>
          <a:bodyPr>
            <a:normAutofit/>
          </a:bodyPr>
          <a:lstStyle/>
          <a:p>
            <a:r>
              <a:rPr lang="tr-T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Dermal</a:t>
            </a:r>
            <a:r>
              <a:rPr lang="tr-T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Ancor</a:t>
            </a:r>
            <a:r>
              <a:rPr lang="tr-T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Technique</a:t>
            </a:r>
            <a:r>
              <a:rPr lang="tr-T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(=DAT)</a:t>
            </a:r>
            <a:endParaRPr lang="tr-T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6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45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kdörtgen 14"/>
          <p:cNvSpPr/>
          <p:nvPr/>
        </p:nvSpPr>
        <p:spPr>
          <a:xfrm>
            <a:off x="0" y="1"/>
            <a:ext cx="9144000" cy="5733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242" name="Picture 2" descr="C:\Users\alika\Pictures\DAT KÜMÜLATİF\dat-1 mart 2011\sudenur erat\SUDENUR ERAT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12031" r="31786"/>
          <a:stretch/>
        </p:blipFill>
        <p:spPr bwMode="auto">
          <a:xfrm>
            <a:off x="2987824" y="1359188"/>
            <a:ext cx="1698701" cy="2024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alika\Pictures\DAT KÜMÜLATİF\dat-1 mart 2011\sudenur erat\SUDENUR ERAT (15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4591" r="38181" b="17439"/>
          <a:stretch/>
        </p:blipFill>
        <p:spPr bwMode="auto">
          <a:xfrm>
            <a:off x="2726216" y="3383721"/>
            <a:ext cx="1996880" cy="1959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53" name="Picture 13" descr="C:\Users\alika\Pictures\DAT KÜMÜLATİF\melissaDAT\SUDENUR ERAT.JPG (23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8" t="18656" r="19244"/>
          <a:stretch/>
        </p:blipFill>
        <p:spPr bwMode="auto">
          <a:xfrm>
            <a:off x="4702152" y="3385077"/>
            <a:ext cx="2059417" cy="1959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54" name="Picture 14" descr="C:\Users\alika\Pictures\DAT KÜMÜLATİF\melissaDAT\SUDENUR ERAT.JPG (4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0" t="9249" r="26459"/>
          <a:stretch/>
        </p:blipFill>
        <p:spPr bwMode="auto">
          <a:xfrm>
            <a:off x="4702152" y="1359188"/>
            <a:ext cx="1673478" cy="2024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/>
          <p:cNvSpPr/>
          <p:nvPr/>
        </p:nvSpPr>
        <p:spPr>
          <a:xfrm>
            <a:off x="886594" y="3151249"/>
            <a:ext cx="1008112" cy="662683"/>
          </a:xfrm>
          <a:prstGeom prst="ellipse">
            <a:avLst/>
          </a:prstGeom>
          <a:solidFill>
            <a:schemeClr val="accent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QUİCK</a:t>
            </a:r>
            <a:endParaRPr lang="tr-T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Oval 17"/>
          <p:cNvSpPr/>
          <p:nvPr/>
        </p:nvSpPr>
        <p:spPr>
          <a:xfrm>
            <a:off x="886594" y="1665882"/>
            <a:ext cx="1008112" cy="66268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EASY</a:t>
            </a:r>
            <a:endParaRPr lang="tr-T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Oval 18"/>
          <p:cNvSpPr/>
          <p:nvPr/>
        </p:nvSpPr>
        <p:spPr>
          <a:xfrm>
            <a:off x="7554094" y="3122996"/>
            <a:ext cx="1008112" cy="662683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PAIN</a:t>
            </a:r>
            <a:endParaRPr lang="tr-T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Oval 19"/>
          <p:cNvSpPr/>
          <p:nvPr/>
        </p:nvSpPr>
        <p:spPr>
          <a:xfrm>
            <a:off x="7335957" y="4346823"/>
            <a:ext cx="1290985" cy="867569"/>
          </a:xfrm>
          <a:prstGeom prst="ellipse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PERMANENT</a:t>
            </a:r>
            <a:endParaRPr lang="tr-TR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Oval 20"/>
          <p:cNvSpPr/>
          <p:nvPr/>
        </p:nvSpPr>
        <p:spPr>
          <a:xfrm>
            <a:off x="7554094" y="1665882"/>
            <a:ext cx="1008112" cy="662683"/>
          </a:xfrm>
          <a:prstGeom prst="ellipse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EDEMA</a:t>
            </a:r>
            <a:endParaRPr lang="tr-T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Oval 21"/>
          <p:cNvSpPr/>
          <p:nvPr/>
        </p:nvSpPr>
        <p:spPr>
          <a:xfrm>
            <a:off x="886594" y="4620443"/>
            <a:ext cx="1008112" cy="662683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RISK</a:t>
            </a:r>
            <a:endParaRPr lang="tr-T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Başlık 1"/>
          <p:cNvSpPr>
            <a:spLocks noGrp="1"/>
          </p:cNvSpPr>
          <p:nvPr>
            <p:ph type="title"/>
          </p:nvPr>
        </p:nvSpPr>
        <p:spPr>
          <a:xfrm>
            <a:off x="789806" y="597188"/>
            <a:ext cx="7772400" cy="1524000"/>
          </a:xfrm>
        </p:spPr>
        <p:txBody>
          <a:bodyPr>
            <a:normAutofit/>
          </a:bodyPr>
          <a:lstStyle/>
          <a:p>
            <a:r>
              <a:rPr lang="tr-TR" sz="2800" b="1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Dermal</a:t>
            </a:r>
            <a:r>
              <a:rPr lang="tr-TR" sz="28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2800" b="1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Ancor</a:t>
            </a:r>
            <a:r>
              <a:rPr lang="tr-TR" sz="28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2800" b="1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Technique</a:t>
            </a:r>
            <a:r>
              <a:rPr lang="tr-TR" sz="28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 (=DAT)</a:t>
            </a:r>
            <a:endParaRPr lang="tr-TR" sz="2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5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52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1"/>
            <a:ext cx="9144000" cy="5733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Picture 16" descr="Gülten Koyunc (12)"/>
          <p:cNvPicPr>
            <a:picLocks noChangeAspect="1" noChangeArrowheads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6" r="17172" b="-1607"/>
          <a:stretch>
            <a:fillRect/>
          </a:stretch>
        </p:blipFill>
        <p:spPr bwMode="auto">
          <a:xfrm>
            <a:off x="1685737" y="1575683"/>
            <a:ext cx="2852737" cy="3455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17" descr="gülten koyuncu (8)"/>
          <p:cNvPicPr>
            <a:picLocks noChangeAspect="1" noChangeArrowheads="1"/>
          </p:cNvPicPr>
          <p:nvPr/>
        </p:nvPicPr>
        <p:blipFill>
          <a:blip r:embed="rId3" cstate="print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" t="16927" r="11804" b="9227"/>
          <a:stretch>
            <a:fillRect/>
          </a:stretch>
        </p:blipFill>
        <p:spPr bwMode="auto">
          <a:xfrm>
            <a:off x="4566642" y="1556792"/>
            <a:ext cx="2808287" cy="3455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Başlık 1"/>
          <p:cNvSpPr>
            <a:spLocks noGrp="1"/>
          </p:cNvSpPr>
          <p:nvPr>
            <p:ph type="title"/>
          </p:nvPr>
        </p:nvSpPr>
        <p:spPr>
          <a:xfrm>
            <a:off x="680442" y="620688"/>
            <a:ext cx="7772400" cy="1524000"/>
          </a:xfrm>
        </p:spPr>
        <p:txBody>
          <a:bodyPr>
            <a:normAutofit/>
          </a:bodyPr>
          <a:lstStyle/>
          <a:p>
            <a:r>
              <a:rPr lang="tr-TR" sz="2800" b="1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Dermal</a:t>
            </a:r>
            <a:r>
              <a:rPr lang="tr-TR" sz="28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2800" b="1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Ancor</a:t>
            </a:r>
            <a:r>
              <a:rPr lang="tr-TR" sz="28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2800" b="1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Technique</a:t>
            </a:r>
            <a:r>
              <a:rPr lang="tr-TR" sz="28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 (=DAT)</a:t>
            </a:r>
            <a:endParaRPr lang="tr-TR" sz="2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0" y="1"/>
            <a:ext cx="9144000" cy="5733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Picture 2" descr="D:\ \DRMIC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13432" r="17454" b="12035"/>
          <a:stretch/>
        </p:blipFill>
        <p:spPr bwMode="auto">
          <a:xfrm>
            <a:off x="3671900" y="5949280"/>
            <a:ext cx="1800200" cy="6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alika\Desktop\MICROTIA CLINIC\KULAK REKONSTRÜKSİYONLARI\image0000010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02"/>
          <a:stretch/>
        </p:blipFill>
        <p:spPr bwMode="auto">
          <a:xfrm>
            <a:off x="4211960" y="2060848"/>
            <a:ext cx="3178467" cy="2634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alika\Desktop\MICROTIA CLINIC\KULAK REKONSTRÜKSİYONLARI\image0000011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6"/>
          <a:stretch/>
        </p:blipFill>
        <p:spPr bwMode="auto">
          <a:xfrm>
            <a:off x="1701796" y="2058541"/>
            <a:ext cx="2809804" cy="2637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1541303" y="1423244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 WANT JUST AN EAR …PLEASE  !</a:t>
            </a:r>
            <a:endParaRPr lang="tr-T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7224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0" y="5661025"/>
            <a:ext cx="9144000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tr-TR" altLang="tr-TR" sz="800">
              <a:solidFill>
                <a:schemeClr val="bg1"/>
              </a:solidFill>
              <a:latin typeface="Garamond" pitchFamily="18" charset="0"/>
            </a:endParaRPr>
          </a:p>
          <a:p>
            <a:pPr algn="ctr" eaLnBrk="0" hangingPunct="0"/>
            <a:r>
              <a:rPr lang="tr-TR" altLang="tr-TR" sz="800">
                <a:solidFill>
                  <a:schemeClr val="bg1"/>
                </a:solidFill>
                <a:latin typeface="Garamond" pitchFamily="18" charset="0"/>
              </a:rPr>
              <a:t>Universty of Gaziantep,  Plastic Reconstructive and Aesthetic Surgery Department  </a:t>
            </a:r>
          </a:p>
          <a:p>
            <a:pPr algn="ctr" eaLnBrk="0" hangingPunct="0"/>
            <a:r>
              <a:rPr lang="tr-TR" altLang="tr-TR" sz="800">
                <a:solidFill>
                  <a:schemeClr val="bg1"/>
                </a:solidFill>
                <a:latin typeface="Garamond" pitchFamily="18" charset="0"/>
              </a:rPr>
              <a:t>TURKEY  2007</a:t>
            </a:r>
          </a:p>
        </p:txBody>
      </p:sp>
      <p:pic>
        <p:nvPicPr>
          <p:cNvPr id="20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aşlık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143000"/>
          </a:xfrm>
        </p:spPr>
        <p:txBody>
          <a:bodyPr>
            <a:normAutofit/>
          </a:bodyPr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</a:t>
            </a:r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 </a:t>
            </a:r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tr-T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A BETTER  LOOK</a:t>
            </a:r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endParaRPr lang="tr-TR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3" descr="E:\SANKO\SANKO MASAÜSTÜ\PROJE STUDYO\untitled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198" y="2276872"/>
            <a:ext cx="4406034" cy="2165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4652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0" y="1"/>
            <a:ext cx="9144000" cy="5733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Picture 2" descr="D:\ \DRMIC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13432" r="17454" b="12035"/>
          <a:stretch/>
        </p:blipFill>
        <p:spPr bwMode="auto">
          <a:xfrm>
            <a:off x="3671900" y="5949280"/>
            <a:ext cx="1800200" cy="6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alika\Desktop\MICROTIA CLINIC\KULAK REKONSTRÜKSİYONLARI\image0000013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956" y="1916832"/>
            <a:ext cx="4340277" cy="3045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Metin kutusu 3"/>
          <p:cNvSpPr txBox="1"/>
          <p:nvPr/>
        </p:nvSpPr>
        <p:spPr>
          <a:xfrm>
            <a:off x="1429751" y="846374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MICROTIA</a:t>
            </a:r>
          </a:p>
          <a:p>
            <a:pPr algn="ctr"/>
            <a:r>
              <a:rPr lang="tr-TR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Incidence</a:t>
            </a:r>
            <a:r>
              <a:rPr lang="tr-T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1/6000</a:t>
            </a:r>
            <a:endParaRPr lang="tr-T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4542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1"/>
            <a:ext cx="9144000" cy="5733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Picture 2" descr="D:\ \DRMIC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13432" r="17454" b="12035"/>
          <a:stretch/>
        </p:blipFill>
        <p:spPr bwMode="auto">
          <a:xfrm>
            <a:off x="3671900" y="5949280"/>
            <a:ext cx="1800200" cy="6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alika\Desktop\MICROTIA CLINIC\boş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084" y="1556792"/>
            <a:ext cx="4755832" cy="35363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1475656" y="807775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MICROTIA TYPES</a:t>
            </a:r>
            <a:endParaRPr lang="tr-T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1349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0"/>
          <p:cNvSpPr/>
          <p:nvPr/>
        </p:nvSpPr>
        <p:spPr>
          <a:xfrm>
            <a:off x="0" y="1"/>
            <a:ext cx="9144000" cy="5733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Picture 2" descr="D:\ \DRMIC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13432" r="17454" b="12035"/>
          <a:stretch/>
        </p:blipFill>
        <p:spPr bwMode="auto">
          <a:xfrm>
            <a:off x="3671900" y="5949280"/>
            <a:ext cx="1800200" cy="6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ext Box 8"/>
          <p:cNvSpPr txBox="1">
            <a:spLocks noChangeArrowheads="1"/>
          </p:cNvSpPr>
          <p:nvPr/>
        </p:nvSpPr>
        <p:spPr bwMode="auto">
          <a:xfrm>
            <a:off x="3116424" y="1240814"/>
            <a:ext cx="28956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tr-TR" altLang="tr-TR" sz="2000" b="1" dirty="0" smtClean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tr-TR" altLang="tr-TR" sz="2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tr-TR" altLang="tr-TR" sz="2000" b="1" dirty="0" smtClean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tr-TR" altLang="tr-TR" sz="2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İNSİDANS </a:t>
            </a:r>
            <a:endParaRPr lang="tr-TR" altLang="tr-TR" sz="2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62" name="Rectangle 5"/>
          <p:cNvSpPr>
            <a:spLocks noChangeArrowheads="1"/>
          </p:cNvSpPr>
          <p:nvPr/>
        </p:nvSpPr>
        <p:spPr bwMode="auto">
          <a:xfrm>
            <a:off x="647700" y="5578475"/>
            <a:ext cx="7848600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tr-TR" altLang="tr-TR" sz="120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1200">
                <a:solidFill>
                  <a:schemeClr val="bg1"/>
                </a:solidFill>
              </a:rPr>
              <a:t>Prof. Dr. Mehmet Mutaf</a:t>
            </a:r>
          </a:p>
        </p:txBody>
      </p:sp>
      <p:sp>
        <p:nvSpPr>
          <p:cNvPr id="21" name="Metin kutusu 20"/>
          <p:cNvSpPr txBox="1"/>
          <p:nvPr/>
        </p:nvSpPr>
        <p:spPr>
          <a:xfrm>
            <a:off x="1547664" y="1053912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ARTIFICIAL SOLUTIONS….BIG PROBLEMS</a:t>
            </a:r>
            <a:endParaRPr lang="tr-TR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5362" name="Picture 2" descr="C:\Users\alika\Desktop\MICROTIA WEB\HAZIR GÖRSELLER\why do i not use implants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144" y="452605"/>
            <a:ext cx="6613301" cy="483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lika\Desktop\MICROTIA WEB\HAZIR GÖRSELLER\İMPLA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22290"/>
            <a:ext cx="767323" cy="109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25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1"/>
            <a:ext cx="9144000" cy="5733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Picture 2" descr="D:\ \DRMIC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13432" r="17454" b="12035"/>
          <a:stretch/>
        </p:blipFill>
        <p:spPr bwMode="auto">
          <a:xfrm>
            <a:off x="3671900" y="5949280"/>
            <a:ext cx="1800200" cy="6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lika\Desktop\MICROTIA CLINIC\doktor seçim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933" y="492472"/>
            <a:ext cx="6010126" cy="466472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2532663" y="836712"/>
            <a:ext cx="4215875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tr-TR" sz="1400" dirty="0" smtClean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tr-TR" sz="14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MAKING A NEW EAR IS NOT AN EASY TASK </a:t>
            </a:r>
            <a:endParaRPr lang="tr-TR" sz="14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tr-TR" sz="1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3020421" y="3717032"/>
            <a:ext cx="2952328" cy="14401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Metin kutusu 7"/>
          <p:cNvSpPr txBox="1"/>
          <p:nvPr/>
        </p:nvSpPr>
        <p:spPr>
          <a:xfrm>
            <a:off x="3308453" y="4149080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</a:rPr>
              <a:t>SIMILAR UNSUCCESFUL RESULTS  </a:t>
            </a:r>
            <a:r>
              <a:rPr lang="tr-TR" i="1" dirty="0" err="1" smtClean="0">
                <a:solidFill>
                  <a:schemeClr val="bg1"/>
                </a:solidFill>
              </a:rPr>
              <a:t>from</a:t>
            </a:r>
            <a:r>
              <a:rPr lang="tr-TR" dirty="0" smtClean="0">
                <a:solidFill>
                  <a:schemeClr val="bg1"/>
                </a:solidFill>
              </a:rPr>
              <a:t> VARIOUS COUNTRIES  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59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1"/>
            <a:ext cx="9144000" cy="5733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Picture 2" descr="D:\ \DRMIC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13432" r="17454" b="12035"/>
          <a:stretch/>
        </p:blipFill>
        <p:spPr bwMode="auto">
          <a:xfrm>
            <a:off x="3671900" y="5949280"/>
            <a:ext cx="1800200" cy="6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lika\Desktop\MICROTIA CLINIC\MİCROTİA HASTALARI\IMG_09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25792" y="2302745"/>
            <a:ext cx="2802454" cy="2133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5123" name="Picture 3" descr="C:\Users\alika\Desktop\MICROTIA CLINIC\MİCROTİA HASTALARI\IMG_099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6"/>
          <a:stretch/>
        </p:blipFill>
        <p:spPr bwMode="auto">
          <a:xfrm rot="5400000">
            <a:off x="2151495" y="2073917"/>
            <a:ext cx="2813945" cy="26031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5" name="Metin kutusu 4"/>
          <p:cNvSpPr txBox="1"/>
          <p:nvPr/>
        </p:nvSpPr>
        <p:spPr>
          <a:xfrm>
            <a:off x="971600" y="1238578"/>
            <a:ext cx="7344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I WANT WAS </a:t>
            </a:r>
            <a:r>
              <a:rPr lang="tr-TR" sz="16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 </a:t>
            </a:r>
            <a:r>
              <a:rPr lang="tr-TR" sz="16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EAR SIR … NOT SOMETHING LIKE THAT ! </a:t>
            </a:r>
            <a:endParaRPr lang="tr-TR" sz="16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7407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0" y="1"/>
            <a:ext cx="9144000" cy="5733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3" name="Picture 5" descr="C:\Users\mehmet.mutaf\Desktop\ACIBADEM ARŞİV- 2016-01-12\ECRİN BAYRAM\IMG_65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581" y="359627"/>
            <a:ext cx="7650837" cy="5100558"/>
          </a:xfrm>
          <a:prstGeom prst="rect">
            <a:avLst/>
          </a:prstGeom>
          <a:noFill/>
        </p:spPr>
      </p:pic>
      <p:pic>
        <p:nvPicPr>
          <p:cNvPr id="27" name="Picture 3" descr="C:\Users\mehmet.mutaf\Desktop\ACIBADEM ARŞİV- 2016-01-12\ECRİN BAYRAM\IMG_6502.JPG"/>
          <p:cNvPicPr>
            <a:picLocks noChangeAspect="1" noChangeArrowheads="1"/>
          </p:cNvPicPr>
          <p:nvPr/>
        </p:nvPicPr>
        <p:blipFill>
          <a:blip r:embed="rId3" cstate="print"/>
          <a:srcRect l="25843" t="13483" r="20224"/>
          <a:stretch>
            <a:fillRect/>
          </a:stretch>
        </p:blipFill>
        <p:spPr bwMode="auto">
          <a:xfrm>
            <a:off x="1187624" y="476672"/>
            <a:ext cx="1714512" cy="1833554"/>
          </a:xfrm>
          <a:prstGeom prst="rect">
            <a:avLst/>
          </a:prstGeom>
          <a:noFill/>
        </p:spPr>
      </p:pic>
      <p:pic>
        <p:nvPicPr>
          <p:cNvPr id="4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18215" y="6021288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 \DRMIC log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13432" r="17454" b="12035"/>
          <a:stretch/>
        </p:blipFill>
        <p:spPr bwMode="auto">
          <a:xfrm>
            <a:off x="3671900" y="5949280"/>
            <a:ext cx="1800200" cy="6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82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65539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65540" name="Metin kutusu 4"/>
          <p:cNvSpPr txBox="1">
            <a:spLocks noChangeArrowheads="1"/>
          </p:cNvSpPr>
          <p:nvPr/>
        </p:nvSpPr>
        <p:spPr bwMode="auto">
          <a:xfrm>
            <a:off x="1414463" y="533400"/>
            <a:ext cx="1905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600" b="1">
                <a:solidFill>
                  <a:schemeClr val="bg1"/>
                </a:solidFill>
              </a:rPr>
              <a:t>ÖNCE</a:t>
            </a:r>
          </a:p>
        </p:txBody>
      </p:sp>
      <p:sp>
        <p:nvSpPr>
          <p:cNvPr id="65541" name="Metin kutusu 7"/>
          <p:cNvSpPr txBox="1">
            <a:spLocks noChangeArrowheads="1"/>
          </p:cNvSpPr>
          <p:nvPr/>
        </p:nvSpPr>
        <p:spPr bwMode="auto">
          <a:xfrm>
            <a:off x="6478588" y="558800"/>
            <a:ext cx="1905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600" b="1">
                <a:solidFill>
                  <a:schemeClr val="bg1"/>
                </a:solidFill>
              </a:rPr>
              <a:t>SONRA – 1.AY</a:t>
            </a:r>
          </a:p>
        </p:txBody>
      </p:sp>
      <p:pic>
        <p:nvPicPr>
          <p:cNvPr id="65542" name="Resim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7" b="15979"/>
          <a:stretch>
            <a:fillRect/>
          </a:stretch>
        </p:blipFill>
        <p:spPr bwMode="auto">
          <a:xfrm>
            <a:off x="0" y="0"/>
            <a:ext cx="480060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Resim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434340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ikdörtgen 8"/>
          <p:cNvSpPr/>
          <p:nvPr/>
        </p:nvSpPr>
        <p:spPr>
          <a:xfrm>
            <a:off x="0" y="5762625"/>
            <a:ext cx="9144000" cy="1095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65545" name="Rectangle 5"/>
          <p:cNvSpPr>
            <a:spLocks noChangeArrowheads="1"/>
          </p:cNvSpPr>
          <p:nvPr/>
        </p:nvSpPr>
        <p:spPr bwMode="auto">
          <a:xfrm>
            <a:off x="685800" y="5611813"/>
            <a:ext cx="7848600" cy="173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tr-TR" altLang="tr-TR" sz="1200" dirty="0"/>
          </a:p>
        </p:txBody>
      </p:sp>
      <p:sp>
        <p:nvSpPr>
          <p:cNvPr id="65546" name="Metin kutusu 10"/>
          <p:cNvSpPr txBox="1">
            <a:spLocks noChangeArrowheads="1"/>
          </p:cNvSpPr>
          <p:nvPr/>
        </p:nvSpPr>
        <p:spPr bwMode="auto">
          <a:xfrm>
            <a:off x="1049338" y="5940425"/>
            <a:ext cx="7119937" cy="30777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400" b="1" dirty="0" smtClean="0">
                <a:solidFill>
                  <a:schemeClr val="bg1"/>
                </a:solidFill>
              </a:rPr>
              <a:t>HARVESTING OF THE 6-8 TH RIB  CARTILAGES FROM THE CHEST</a:t>
            </a:r>
            <a:endParaRPr lang="tr-TR" altLang="tr-TR" sz="1400" b="1" dirty="0">
              <a:solidFill>
                <a:schemeClr val="bg1"/>
              </a:solidFill>
            </a:endParaRPr>
          </a:p>
        </p:txBody>
      </p:sp>
      <p:sp>
        <p:nvSpPr>
          <p:cNvPr id="65547" name="Dikdörtgen 1"/>
          <p:cNvSpPr>
            <a:spLocks noChangeArrowheads="1"/>
          </p:cNvSpPr>
          <p:nvPr/>
        </p:nvSpPr>
        <p:spPr bwMode="auto">
          <a:xfrm>
            <a:off x="398325" y="727869"/>
            <a:ext cx="27965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AUTOGENOUS TISSUE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tr-TR" altLang="tr-T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altLang="tr-T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</a:t>
            </a:r>
            <a:r>
              <a:rPr lang="tr-TR" altLang="tr-T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altLang="tr-T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tr-TR" altLang="tr-T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aluable</a:t>
            </a:r>
            <a:r>
              <a:rPr lang="tr-TR" altLang="tr-T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altLang="tr-T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</a:t>
            </a:r>
            <a:r>
              <a:rPr lang="tr-TR" altLang="tr-T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tr-TR" altLang="tr-T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43293" y="627114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51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0" y="1"/>
            <a:ext cx="9144000" cy="5733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Picture 2" descr="D:\ \DRMIC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13432" r="17454" b="12035"/>
          <a:stretch/>
        </p:blipFill>
        <p:spPr bwMode="auto">
          <a:xfrm>
            <a:off x="3671900" y="5949280"/>
            <a:ext cx="1800200" cy="6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C:\Users\mehmet.mutaf\Desktop\ACIBADEM ARŞİV- 2016-01-12\ECRİN BAYRAM\IMG_65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877" t="11437" r="10949"/>
          <a:stretch/>
        </p:blipFill>
        <p:spPr bwMode="auto">
          <a:xfrm>
            <a:off x="467544" y="2331719"/>
            <a:ext cx="2804160" cy="19905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919" name="Picture 7" descr="C:\Users\mehmet.mutaf\Desktop\ACIBADEM ARŞİV- 2016-01-12\ECRİN BAYRAM\IMG_65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7022" t="17836" r="3872"/>
          <a:stretch/>
        </p:blipFill>
        <p:spPr bwMode="auto">
          <a:xfrm>
            <a:off x="3379439" y="2331719"/>
            <a:ext cx="2887093" cy="1999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921" name="Picture 9" descr="C:\Users\mehmet.mutaf\Desktop\ACIBADEM ARŞİV- 2016-01-12\ECRİN BAYRAM\IMG_651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596" r="5969"/>
          <a:stretch/>
        </p:blipFill>
        <p:spPr bwMode="auto">
          <a:xfrm>
            <a:off x="6354414" y="2331718"/>
            <a:ext cx="2322041" cy="1999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984728" y="5862947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07439" y="1243394"/>
            <a:ext cx="76948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SCUPTURING A NEW EAR </a:t>
            </a:r>
            <a:r>
              <a:rPr lang="tr-TR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b="1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from</a:t>
            </a:r>
            <a:r>
              <a:rPr lang="tr-TR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THE RIB CARTILAGE S of </a:t>
            </a:r>
            <a:r>
              <a:rPr lang="tr-TR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PATIENT</a:t>
            </a:r>
          </a:p>
        </p:txBody>
      </p:sp>
    </p:spTree>
    <p:extLst>
      <p:ext uri="{BB962C8B-B14F-4D97-AF65-F5344CB8AC3E}">
        <p14:creationId xmlns:p14="http://schemas.microsoft.com/office/powerpoint/2010/main" val="411304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0" y="1"/>
            <a:ext cx="9144000" cy="5733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Picture 2" descr="D:\ \DRMIC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13432" r="17454" b="12035"/>
          <a:stretch/>
        </p:blipFill>
        <p:spPr bwMode="auto">
          <a:xfrm>
            <a:off x="3671900" y="5949280"/>
            <a:ext cx="1800200" cy="6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C:\Users\mehmet.mutaf\Desktop\ACIBADEM ARŞİV- 2016-01-12\ECRİN BAYRAM\IMG_65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414" t="14207" r="20075" b="18565"/>
          <a:stretch/>
        </p:blipFill>
        <p:spPr bwMode="auto">
          <a:xfrm>
            <a:off x="1615440" y="1417320"/>
            <a:ext cx="547116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21" name="Picture 9" descr="C:\Users\mehmet.mutaf\Desktop\ACIBADEM ARŞİV- 2016-01-12\ECRİN BAYRAM\IMG_651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9268" t="11399" r="30366"/>
          <a:stretch/>
        </p:blipFill>
        <p:spPr bwMode="auto">
          <a:xfrm>
            <a:off x="2051720" y="3429000"/>
            <a:ext cx="1161641" cy="2259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erbest Form 5"/>
          <p:cNvSpPr/>
          <p:nvPr/>
        </p:nvSpPr>
        <p:spPr>
          <a:xfrm>
            <a:off x="2845596" y="3724806"/>
            <a:ext cx="1463040" cy="502920"/>
          </a:xfrm>
          <a:custGeom>
            <a:avLst/>
            <a:gdLst>
              <a:gd name="connsiteX0" fmla="*/ 0 w 1463040"/>
              <a:gd name="connsiteY0" fmla="*/ 502920 h 502920"/>
              <a:gd name="connsiteX1" fmla="*/ 1036320 w 1463040"/>
              <a:gd name="connsiteY1" fmla="*/ 350520 h 502920"/>
              <a:gd name="connsiteX2" fmla="*/ 1463040 w 1463040"/>
              <a:gd name="connsiteY2" fmla="*/ 0 h 502920"/>
              <a:gd name="connsiteX3" fmla="*/ 1463040 w 146304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3040" h="502920">
                <a:moveTo>
                  <a:pt x="0" y="502920"/>
                </a:moveTo>
                <a:cubicBezTo>
                  <a:pt x="396240" y="468630"/>
                  <a:pt x="792480" y="434340"/>
                  <a:pt x="1036320" y="350520"/>
                </a:cubicBezTo>
                <a:cubicBezTo>
                  <a:pt x="1280160" y="266700"/>
                  <a:pt x="1463040" y="0"/>
                  <a:pt x="1463040" y="0"/>
                </a:cubicBezTo>
                <a:lnTo>
                  <a:pt x="1463040" y="0"/>
                </a:lnTo>
              </a:path>
            </a:pathLst>
          </a:custGeom>
          <a:noFill/>
          <a:ln w="38100">
            <a:solidFill>
              <a:schemeClr val="tx1"/>
            </a:solidFill>
            <a:prstDash val="solid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518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0" y="1"/>
            <a:ext cx="9144000" cy="5733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Picture 2" descr="D:\ \DRMIC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13432" r="17454" b="12035"/>
          <a:stretch/>
        </p:blipFill>
        <p:spPr bwMode="auto">
          <a:xfrm>
            <a:off x="3671900" y="5949280"/>
            <a:ext cx="1800200" cy="6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20 Resim" descr="IMG_58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280053"/>
            <a:ext cx="2637824" cy="35170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24 Resim" descr="IMG_580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7441" y="1280053"/>
            <a:ext cx="6252620" cy="35170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19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1"/>
            <a:ext cx="9144000" cy="59492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0" y="5661025"/>
            <a:ext cx="9144000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tr-TR" altLang="tr-TR" sz="800">
              <a:solidFill>
                <a:schemeClr val="bg1"/>
              </a:solidFill>
              <a:latin typeface="Garamond" pitchFamily="18" charset="0"/>
            </a:endParaRPr>
          </a:p>
          <a:p>
            <a:pPr algn="ctr" eaLnBrk="0" hangingPunct="0"/>
            <a:r>
              <a:rPr lang="tr-TR" altLang="tr-TR" sz="800">
                <a:solidFill>
                  <a:schemeClr val="bg1"/>
                </a:solidFill>
                <a:latin typeface="Garamond" pitchFamily="18" charset="0"/>
              </a:rPr>
              <a:t>Universty of Gaziantep,  Plastic Reconstructive and Aesthetic Surgery Department  </a:t>
            </a:r>
          </a:p>
          <a:p>
            <a:pPr algn="ctr" eaLnBrk="0" hangingPunct="0"/>
            <a:r>
              <a:rPr lang="tr-TR" altLang="tr-TR" sz="800">
                <a:solidFill>
                  <a:schemeClr val="bg1"/>
                </a:solidFill>
                <a:latin typeface="Garamond" pitchFamily="18" charset="0"/>
              </a:rPr>
              <a:t>TURKEY  2007</a:t>
            </a:r>
          </a:p>
        </p:txBody>
      </p:sp>
      <p:pic>
        <p:nvPicPr>
          <p:cNvPr id="20" name="Picture 2" descr="D:\ \DRMIC MANDALİNLİ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5027" r="6559" b="22854"/>
          <a:stretch/>
        </p:blipFill>
        <p:spPr bwMode="auto">
          <a:xfrm>
            <a:off x="3835021" y="6104086"/>
            <a:ext cx="1473958" cy="5868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SANKO\SANKO MASAÜSTÜ\PROJE STUDYO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82" y="2204864"/>
            <a:ext cx="4250035" cy="208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Başlık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143000"/>
          </a:xfrm>
        </p:spPr>
        <p:txBody>
          <a:bodyPr>
            <a:normAutofit/>
          </a:bodyPr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</a:t>
            </a:r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 </a:t>
            </a:r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REVENGE ON MY  EX  BOYFRIEND  </a:t>
            </a:r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endParaRPr lang="tr-TR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67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0" y="1"/>
            <a:ext cx="9144000" cy="5733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6" name="Grup 5"/>
          <p:cNvGrpSpPr/>
          <p:nvPr/>
        </p:nvGrpSpPr>
        <p:grpSpPr>
          <a:xfrm>
            <a:off x="1804279" y="1565851"/>
            <a:ext cx="5688632" cy="2601553"/>
            <a:chOff x="2267744" y="1835559"/>
            <a:chExt cx="4526206" cy="2028217"/>
          </a:xfrm>
        </p:grpSpPr>
        <p:pic>
          <p:nvPicPr>
            <p:cNvPr id="38914" name="Picture 2" descr="C:\Users\mehmet.mutaf\Desktop\ACIBADEM ARŞİV- 2016-01-12\ECRİN BAYRAM\ECRİN POSTOP\CANON-24 EKİM 2015 555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4592" r="13170" b="9414"/>
            <a:stretch/>
          </p:blipFill>
          <p:spPr bwMode="auto">
            <a:xfrm>
              <a:off x="4367845" y="1835559"/>
              <a:ext cx="2426105" cy="202821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8915" name="Picture 3" descr="C:\Users\mehmet.mutaf\Desktop\ACIBADEM ARŞİV- 2016-01-12\ECRİN BAYRAM\IMG_650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25843" t="21869" r="20224"/>
            <a:stretch/>
          </p:blipFill>
          <p:spPr bwMode="auto">
            <a:xfrm>
              <a:off x="2267744" y="1835559"/>
              <a:ext cx="2100102" cy="202821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7" name="Picture 2" descr="D:\ \DRMIC logo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13432" r="17454" b="12035"/>
          <a:stretch/>
        </p:blipFill>
        <p:spPr bwMode="auto">
          <a:xfrm>
            <a:off x="3671900" y="5949280"/>
            <a:ext cx="1800200" cy="6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7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1"/>
            <a:ext cx="9144000" cy="5733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26" name="Picture 2" descr="C:\Users\bodhem13486\Desktop\ACIBADEM ARŞİV- 2015-11-28\ECRİN BAYRAM\IMG_6501.JPG"/>
          <p:cNvPicPr>
            <a:picLocks noChangeAspect="1" noChangeArrowheads="1"/>
          </p:cNvPicPr>
          <p:nvPr/>
        </p:nvPicPr>
        <p:blipFill>
          <a:blip r:embed="rId2" cstate="print"/>
          <a:srcRect l="30380" t="1899" r="20253" b="22152"/>
          <a:stretch>
            <a:fillRect/>
          </a:stretch>
        </p:blipFill>
        <p:spPr bwMode="auto">
          <a:xfrm>
            <a:off x="1979712" y="1628800"/>
            <a:ext cx="2875166" cy="2948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bodhem13486\Desktop\ACIBADEM ARŞİV- 2015-11-28\ECRİN BAYRAM\ECRİN POSTOP\CANON-24 EKİM 2015 554.JPG"/>
          <p:cNvPicPr>
            <a:picLocks noChangeAspect="1" noChangeArrowheads="1"/>
          </p:cNvPicPr>
          <p:nvPr/>
        </p:nvPicPr>
        <p:blipFill>
          <a:blip r:embed="rId3" cstate="print"/>
          <a:srcRect l="22727" r="18182" b="9091"/>
          <a:stretch>
            <a:fillRect/>
          </a:stretch>
        </p:blipFill>
        <p:spPr bwMode="auto">
          <a:xfrm>
            <a:off x="4854878" y="1628800"/>
            <a:ext cx="2875166" cy="2948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D:\ \DRMIC 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13432" r="17454" b="12035"/>
          <a:stretch/>
        </p:blipFill>
        <p:spPr bwMode="auto">
          <a:xfrm>
            <a:off x="3671900" y="5949280"/>
            <a:ext cx="1800200" cy="6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92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1"/>
            <a:ext cx="9144000" cy="5733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Picture 2" descr="D:\ \DRMIC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13432" r="17454" b="12035"/>
          <a:stretch/>
        </p:blipFill>
        <p:spPr bwMode="auto">
          <a:xfrm>
            <a:off x="3671900" y="5949280"/>
            <a:ext cx="1800200" cy="6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16488"/>
            <a:ext cx="2629586" cy="3500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415" y="1116488"/>
            <a:ext cx="2629585" cy="3500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Metin kutusu 1"/>
          <p:cNvSpPr txBox="1"/>
          <p:nvPr/>
        </p:nvSpPr>
        <p:spPr>
          <a:xfrm>
            <a:off x="2267744" y="4616767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SHE IS 6 YRS OLD </a:t>
            </a:r>
            <a:endParaRPr lang="tr-TR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3902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1"/>
            <a:ext cx="9144000" cy="5733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Picture 2" descr="D:\ \DRMIC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13432" r="17454" b="12035"/>
          <a:stretch/>
        </p:blipFill>
        <p:spPr bwMode="auto">
          <a:xfrm>
            <a:off x="3671900" y="5949280"/>
            <a:ext cx="1800200" cy="6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7" name="Metin kutusu 4"/>
          <p:cNvSpPr txBox="1">
            <a:spLocks noChangeArrowheads="1"/>
          </p:cNvSpPr>
          <p:nvPr/>
        </p:nvSpPr>
        <p:spPr bwMode="auto">
          <a:xfrm>
            <a:off x="1957322" y="4772460"/>
            <a:ext cx="5181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6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SHE WANTS NORMAL EARS AS HER FRIENDS</a:t>
            </a:r>
            <a:endParaRPr lang="tr-TR" altLang="tr-TR" sz="16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336" y="1116488"/>
            <a:ext cx="2629586" cy="3500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662" y="1116488"/>
            <a:ext cx="2629585" cy="3500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567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0" y="1"/>
            <a:ext cx="9144000" cy="5733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Picture 2" descr="D:\ \DRMIC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13432" r="17454" b="12035"/>
          <a:stretch/>
        </p:blipFill>
        <p:spPr bwMode="auto">
          <a:xfrm>
            <a:off x="3671900" y="5949280"/>
            <a:ext cx="1800200" cy="6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7" name="Rectangle 5"/>
          <p:cNvSpPr>
            <a:spLocks noChangeArrowheads="1"/>
          </p:cNvSpPr>
          <p:nvPr/>
        </p:nvSpPr>
        <p:spPr bwMode="auto">
          <a:xfrm>
            <a:off x="685800" y="5753100"/>
            <a:ext cx="7848600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tr-TR" altLang="tr-TR" sz="120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1200">
                <a:solidFill>
                  <a:schemeClr val="bg1"/>
                </a:solidFill>
              </a:rPr>
              <a:t>Prof. Dr. Mehmet Mutaf</a:t>
            </a:r>
          </a:p>
        </p:txBody>
      </p:sp>
      <p:pic>
        <p:nvPicPr>
          <p:cNvPr id="63495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01" r="35263"/>
          <a:stretch>
            <a:fillRect/>
          </a:stretch>
        </p:blipFill>
        <p:spPr bwMode="auto">
          <a:xfrm>
            <a:off x="703175" y="1506399"/>
            <a:ext cx="3599563" cy="2693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2" descr="C:\Users\mehmet.mutaf\Desktop\ACIBADEM ARŞİV- 2016-01-12\SERAP MERT\IMG_72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0362" y="1533730"/>
            <a:ext cx="3998695" cy="2665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9429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0" y="1"/>
            <a:ext cx="9144000" cy="5733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Picture 2" descr="D:\ \DRMIC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13432" r="17454" b="12035"/>
          <a:stretch/>
        </p:blipFill>
        <p:spPr bwMode="auto">
          <a:xfrm>
            <a:off x="3671900" y="5949280"/>
            <a:ext cx="1800200" cy="6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6" name="Metin kutusu 9"/>
          <p:cNvSpPr txBox="1">
            <a:spLocks noChangeArrowheads="1"/>
          </p:cNvSpPr>
          <p:nvPr/>
        </p:nvSpPr>
        <p:spPr bwMode="auto">
          <a:xfrm>
            <a:off x="1274762" y="1021378"/>
            <a:ext cx="65944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1" dirty="0" smtClean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REPLICATION OF THE NORMAL EAR ANATOMY</a:t>
            </a:r>
            <a:endParaRPr lang="tr-TR" altLang="tr-TR" sz="1800" b="1" dirty="0">
              <a:solidFill>
                <a:schemeClr val="bg1"/>
              </a:solidFill>
              <a:latin typeface="+mj-lt"/>
              <a:cs typeface="Aharoni" panose="02010803020104030203" pitchFamily="2" charset="-79"/>
            </a:endParaRPr>
          </a:p>
        </p:txBody>
      </p:sp>
      <p:pic>
        <p:nvPicPr>
          <p:cNvPr id="4098" name="Picture 2" descr="C:\Users\alika\Desktop\MICROTIA WEB\AHMET ARCANLI\ahmet arcanlı\IMG_63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46" t="27102" r="40682" b="25090"/>
          <a:stretch/>
        </p:blipFill>
        <p:spPr bwMode="auto">
          <a:xfrm>
            <a:off x="4385606" y="2063042"/>
            <a:ext cx="2951019" cy="2914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0" t="34887" r="9596" b="5959"/>
          <a:stretch/>
        </p:blipFill>
        <p:spPr bwMode="auto">
          <a:xfrm>
            <a:off x="1961073" y="2049970"/>
            <a:ext cx="2402963" cy="2901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95202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0" y="1"/>
            <a:ext cx="9144000" cy="5733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Picture 2" descr="D:\ \DRMIC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13432" r="17454" b="12035"/>
          <a:stretch/>
        </p:blipFill>
        <p:spPr bwMode="auto">
          <a:xfrm>
            <a:off x="3671900" y="5949280"/>
            <a:ext cx="1800200" cy="6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alika\Desktop\MICROTIA CLINIC\sude arslanoğlu\fotoğraf 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24519"/>
          <a:stretch/>
        </p:blipFill>
        <p:spPr bwMode="auto">
          <a:xfrm rot="5400000">
            <a:off x="4984736" y="1592950"/>
            <a:ext cx="2543729" cy="3191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4998" name="Metin kutusu 9"/>
          <p:cNvSpPr txBox="1">
            <a:spLocks noChangeArrowheads="1"/>
          </p:cNvSpPr>
          <p:nvPr/>
        </p:nvSpPr>
        <p:spPr bwMode="auto">
          <a:xfrm>
            <a:off x="1047593" y="1000872"/>
            <a:ext cx="7200800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6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PLACEMENT OF CARTILAGE FRAMEWORK UNDER THE SKIN </a:t>
            </a:r>
            <a:endParaRPr lang="tr-TR" altLang="tr-TR" sz="16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29" y="1927258"/>
            <a:ext cx="3347864" cy="2510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39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0" y="1"/>
            <a:ext cx="9144000" cy="5733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Picture 2" descr="D:\ \DRMIC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13432" r="17454" b="12035"/>
          <a:stretch/>
        </p:blipFill>
        <p:spPr bwMode="auto">
          <a:xfrm>
            <a:off x="3671900" y="5949280"/>
            <a:ext cx="1800200" cy="6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636" y="1284784"/>
            <a:ext cx="4613122" cy="34484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7 Metin kutusu"/>
          <p:cNvSpPr txBox="1"/>
          <p:nvPr/>
        </p:nvSpPr>
        <p:spPr>
          <a:xfrm>
            <a:off x="899592" y="4934918"/>
            <a:ext cx="7560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24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</a:t>
            </a:r>
            <a:r>
              <a:rPr lang="tr-TR" sz="16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ONLY </a:t>
            </a:r>
            <a:r>
              <a:rPr lang="tr-TR" sz="24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30 </a:t>
            </a:r>
            <a:r>
              <a:rPr lang="tr-TR" sz="14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MINUTES AFTER  A </a:t>
            </a:r>
            <a:r>
              <a:rPr lang="tr-TR" sz="24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 </a:t>
            </a:r>
            <a:r>
              <a:rPr lang="tr-TR" sz="14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HOURS OF SURGERY</a:t>
            </a:r>
            <a:endParaRPr lang="tr-TR" sz="1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2807803" y="716844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GIRL POWER </a:t>
            </a:r>
            <a:endParaRPr lang="tr-TR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5830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1"/>
            <a:ext cx="9144000" cy="5733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Picture 2" descr="D:\ \DRMIC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13432" r="17454" b="12035"/>
          <a:stretch/>
        </p:blipFill>
        <p:spPr bwMode="auto">
          <a:xfrm>
            <a:off x="3671900" y="5949280"/>
            <a:ext cx="1800200" cy="6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7 Metin kutusu"/>
          <p:cNvSpPr txBox="1"/>
          <p:nvPr/>
        </p:nvSpPr>
        <p:spPr>
          <a:xfrm>
            <a:off x="2058616" y="5107301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A BEAUTIFUL DAY – </a:t>
            </a:r>
            <a:r>
              <a:rPr lang="tr-TR" sz="2800" dirty="0">
                <a:latin typeface="Aharoni" panose="02010803020104030203" pitchFamily="2" charset="-79"/>
                <a:cs typeface="Aharoni" panose="02010803020104030203" pitchFamily="2" charset="-79"/>
              </a:rPr>
              <a:t>6</a:t>
            </a:r>
            <a:r>
              <a:rPr lang="tr-TR" dirty="0" smtClean="0">
                <a:latin typeface="Aharoni" panose="02010803020104030203" pitchFamily="2" charset="-79"/>
                <a:cs typeface="Aharoni" panose="02010803020104030203" pitchFamily="2" charset="-79"/>
              </a:rPr>
              <a:t> DAYS </a:t>
            </a:r>
            <a:r>
              <a:rPr lang="tr-TR" sz="1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AFTER</a:t>
            </a:r>
            <a:endParaRPr lang="tr-TR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Picture 2" descr="C:\Users\alika\Desktop\MICROTIA CLINIC\KULAK REC İPHONE\IMG_391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18" t="20606" r="18637" b="18795"/>
          <a:stretch/>
        </p:blipFill>
        <p:spPr bwMode="auto">
          <a:xfrm>
            <a:off x="2762308" y="1628800"/>
            <a:ext cx="3869449" cy="29534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Metin kutusu 9"/>
          <p:cNvSpPr txBox="1"/>
          <p:nvPr/>
        </p:nvSpPr>
        <p:spPr>
          <a:xfrm>
            <a:off x="2762308" y="948790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GIRL POWER </a:t>
            </a:r>
            <a:endParaRPr lang="tr-TR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17 Metin kutusu"/>
          <p:cNvSpPr txBox="1"/>
          <p:nvPr/>
        </p:nvSpPr>
        <p:spPr>
          <a:xfrm>
            <a:off x="395536" y="4876468"/>
            <a:ext cx="7560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24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                </a:t>
            </a:r>
            <a:r>
              <a:rPr lang="tr-TR" sz="16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FIVE DAYS LATER VISITING US </a:t>
            </a:r>
            <a:endParaRPr lang="tr-TR" sz="1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6479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0" y="1"/>
            <a:ext cx="9144000" cy="5733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Picture 2" descr="D:\ \DRMIC 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13432" r="17454" b="12035"/>
          <a:stretch/>
        </p:blipFill>
        <p:spPr bwMode="auto">
          <a:xfrm>
            <a:off x="3671900" y="5949280"/>
            <a:ext cx="1800200" cy="6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97"/>
          <a:stretch/>
        </p:blipFill>
        <p:spPr>
          <a:xfrm>
            <a:off x="1858355" y="1628800"/>
            <a:ext cx="5393993" cy="3525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17 Metin kutusu"/>
          <p:cNvSpPr txBox="1"/>
          <p:nvPr/>
        </p:nvSpPr>
        <p:spPr>
          <a:xfrm>
            <a:off x="2267744" y="836712"/>
            <a:ext cx="4214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AUTOGENOUS EAR RECONSTRUCTION</a:t>
            </a:r>
            <a:endParaRPr lang="tr-TR" sz="1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7054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lga Biçimi">
  <a:themeElements>
    <a:clrScheme name="Dalga Biçim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is Klasik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Dalga Biçimi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2900</TotalTime>
  <Words>1646</Words>
  <Application>Microsoft Office PowerPoint</Application>
  <PresentationFormat>Ekran Gösterisi (4:3)</PresentationFormat>
  <Paragraphs>339</Paragraphs>
  <Slides>167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167</vt:i4>
      </vt:variant>
    </vt:vector>
  </HeadingPairs>
  <TitlesOfParts>
    <vt:vector size="168" baseType="lpstr">
      <vt:lpstr>Dalga Biçimi</vt:lpstr>
      <vt:lpstr>PowerPoint Sunusu</vt:lpstr>
      <vt:lpstr>LISTEN WHAT THEY SAY  </vt:lpstr>
      <vt:lpstr>HOW CAN I HAVE A BETTER LIFE  ? </vt:lpstr>
      <vt:lpstr>HOW CAN I FIND A GOOD JOB ? </vt:lpstr>
      <vt:lpstr>HOW CAN I FIND A WEALTHY, HEALTY AND GOOD LOOKING HUSBAND ? </vt:lpstr>
      <vt:lpstr>HOW CAN I MAKE MY GIRL FRIENDS DYING OF JEALOUSY  ? </vt:lpstr>
      <vt:lpstr>PowerPoint Sunusu</vt:lpstr>
      <vt:lpstr>HOW CAN  I  HAVE A BETTER  LOOK ? </vt:lpstr>
      <vt:lpstr>HOW CAN  I GET REVENGE ON MY  EX  BOYFRIEND  ? </vt:lpstr>
      <vt:lpstr>HOW CAN  I FEEL MYSELF BETTER ? </vt:lpstr>
      <vt:lpstr>PowerPoint Sunusu</vt:lpstr>
      <vt:lpstr>PowerPoint Sunusu</vt:lpstr>
      <vt:lpstr>PowerPoint Sunusu</vt:lpstr>
      <vt:lpstr>PowerPoint Sunusu</vt:lpstr>
      <vt:lpstr>LOOKING GOOD BUT STILL SAD…</vt:lpstr>
      <vt:lpstr> I WANT BREATH NORMALLY  ;) </vt:lpstr>
      <vt:lpstr>BELIEVE ME DOCTOR… I WANT BREATH NORMALLY  TOO ;) </vt:lpstr>
      <vt:lpstr>GOOD RESULT WITH A SWEET BONUS … Who could reject a good-looking doctor husband ;)</vt:lpstr>
      <vt:lpstr>COMBINED FACIAL AESTHETIC PROCEDURES</vt:lpstr>
      <vt:lpstr>ORTHOGNATHIC SURGERY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 I WANT MY HUSBAND STOP LOOKING AT OTHER FEMALES !</vt:lpstr>
      <vt:lpstr>PowerPoint Sunusu</vt:lpstr>
      <vt:lpstr>HOW CAN I GET MY BODY BACK ? </vt:lpstr>
      <vt:lpstr>PowerPoint Sunusu</vt:lpstr>
      <vt:lpstr>PowerPoint Sunusu</vt:lpstr>
      <vt:lpstr>PowerPoint Sunusu</vt:lpstr>
      <vt:lpstr>PowerPoint Sunusu</vt:lpstr>
      <vt:lpstr>MOMMY MAKEOVER  AUGMENTATION MAMMOPLASTY + MINI ABDOMINOPLASTY</vt:lpstr>
      <vt:lpstr>PowerPoint Sunusu</vt:lpstr>
      <vt:lpstr>PowerPoint Sunusu</vt:lpstr>
      <vt:lpstr>PowerPoint Sunusu</vt:lpstr>
      <vt:lpstr>PowerPoint Sunusu</vt:lpstr>
      <vt:lpstr>MOMMY MAKEOVER AUGMENTATION MAMOPLASTY + ABDOMINOPLASTY + LİPOSUCTION</vt:lpstr>
      <vt:lpstr>GRANDMA MAKEOVER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BUTT AUGMENTATION with FAT INFILTRATION  Infrasonic (tickle lipo) Liposuction</vt:lpstr>
      <vt:lpstr>Uhm…doctor,  i dont know how to say but …</vt:lpstr>
      <vt:lpstr>PowerPoint Sunusu</vt:lpstr>
      <vt:lpstr>PowerPoint Sunusu</vt:lpstr>
      <vt:lpstr>GENITAL REJUVENATION </vt:lpstr>
      <vt:lpstr>PowerPoint Sunusu</vt:lpstr>
      <vt:lpstr>PowerPoint Sunusu</vt:lpstr>
      <vt:lpstr>CLEFT LIP NOSE DEFORMITY</vt:lpstr>
      <vt:lpstr>Elevation of Nasal Floor with a Piece of Bone Harvested from the Chin</vt:lpstr>
      <vt:lpstr>PowerPoint Sunusu</vt:lpstr>
      <vt:lpstr>PowerPoint Sunusu</vt:lpstr>
      <vt:lpstr>PROMINENT EAR DEFORMITY</vt:lpstr>
      <vt:lpstr>   DAT – DERMAL  ANCHOR TECHNIQUE  - M. Mutaf </vt:lpstr>
      <vt:lpstr>Dermal Ancor Technique (=DAT)</vt:lpstr>
      <vt:lpstr>Dermal Ancor Technique (=DAT)</vt:lpstr>
      <vt:lpstr>Dermal Ancor Technique (=DAT)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STELLA</vt:lpstr>
      <vt:lpstr>PowerPoint Sunusu</vt:lpstr>
      <vt:lpstr>DOCTOR,  CAN YOU SAVE ME FROM RECURRENCE OF MY  SKIN CANCER PLEASE ? </vt:lpstr>
      <vt:lpstr>THE MOST COMMON CANCER IN WOMEN POPULATION  1/9 </vt:lpstr>
      <vt:lpstr>DOCTOR, I FEEL MYSELF HALF  </vt:lpstr>
      <vt:lpstr>PowerPoint Sunusu</vt:lpstr>
      <vt:lpstr>PowerPoint Sunusu</vt:lpstr>
      <vt:lpstr>PowerPoint Sunusu</vt:lpstr>
      <vt:lpstr>BREAST RECONSTRUCTION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VIOLENCE AGAINST WOMEN  FACIAL ACID BURN </vt:lpstr>
      <vt:lpstr> VIOLENCE AGAINST WOMEN  FACIAL ACID BURN </vt:lpstr>
      <vt:lpstr>PowerPoint Sunusu</vt:lpstr>
      <vt:lpstr>PowerPoint Sunusu</vt:lpstr>
      <vt:lpstr>PowerPoint Sunusu</vt:lpstr>
      <vt:lpstr>PowerPoint Sunusu</vt:lpstr>
      <vt:lpstr> VIOLENCE AGAINST WOMEN  ACID BURN </vt:lpstr>
      <vt:lpstr>PowerPoint Sunusu</vt:lpstr>
      <vt:lpstr>PowerPoint Sunusu</vt:lpstr>
      <vt:lpstr> VIOLENCE AGAINST WOMEN  ACID BURN </vt:lpstr>
      <vt:lpstr> VIOLENCE AGAINST WOMEN  ACID BURN </vt:lpstr>
      <vt:lpstr>PowerPoint Sunusu</vt:lpstr>
      <vt:lpstr> VIOLENCE AGAINST WOMEN  ACID BURN </vt:lpstr>
      <vt:lpstr>PowerPoint Sunusu</vt:lpstr>
      <vt:lpstr> VIOLENCE AGAINST WOMEN  ACID BURN </vt:lpstr>
      <vt:lpstr>ASİYE ENGİZ – 41 Y , Burn Injury at 1 yrs old.  She had 17 operations  before she Admit to Our Clinic  SHE IS NOT SMILING…</vt:lpstr>
      <vt:lpstr>SURGICAL PLAN</vt:lpstr>
      <vt:lpstr>PowerPoint Sunusu</vt:lpstr>
      <vt:lpstr>PowerPoint Sunusu</vt:lpstr>
      <vt:lpstr>PowerPoint Sunusu</vt:lpstr>
      <vt:lpstr>WAITING FOR A MIRACLE….</vt:lpstr>
      <vt:lpstr>NOT A MIRACLE AT ALL </vt:lpstr>
      <vt:lpstr>MIRACLES NEED TIME</vt:lpstr>
      <vt:lpstr>PowerPoint Sunusu</vt:lpstr>
      <vt:lpstr>PowerPoint Sunusu</vt:lpstr>
      <vt:lpstr>AUTOGENOUS FACE RECONSTRUCTION – MUTAF TECHNIQUE </vt:lpstr>
      <vt:lpstr>PowerPoint Sunusu</vt:lpstr>
      <vt:lpstr>AUTOGENOUS FACE RECONSTRUCTION – MUTAF TECHNIQUE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BODRUM HASTANESİ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ali mutaf</dc:creator>
  <cp:lastModifiedBy>alika</cp:lastModifiedBy>
  <cp:revision>258</cp:revision>
  <dcterms:modified xsi:type="dcterms:W3CDTF">2016-04-14T00:46:40Z</dcterms:modified>
</cp:coreProperties>
</file>